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9" r:id="rId14"/>
    <p:sldId id="268" r:id="rId15"/>
    <p:sldId id="270" r:id="rId16"/>
    <p:sldId id="271" r:id="rId17"/>
    <p:sldId id="273" r:id="rId18"/>
    <p:sldId id="278" r:id="rId19"/>
    <p:sldId id="285" r:id="rId20"/>
    <p:sldId id="279" r:id="rId21"/>
    <p:sldId id="274" r:id="rId22"/>
    <p:sldId id="275" r:id="rId23"/>
    <p:sldId id="276" r:id="rId24"/>
    <p:sldId id="277" r:id="rId25"/>
    <p:sldId id="286" r:id="rId26"/>
    <p:sldId id="287" r:id="rId27"/>
    <p:sldId id="288" r:id="rId28"/>
    <p:sldId id="289" r:id="rId29"/>
    <p:sldId id="290" r:id="rId30"/>
    <p:sldId id="291" r:id="rId31"/>
    <p:sldId id="292" r:id="rId32"/>
    <p:sldId id="293" r:id="rId33"/>
    <p:sldId id="294" r:id="rId34"/>
    <p:sldId id="295" r:id="rId35"/>
    <p:sldId id="296" r:id="rId36"/>
    <p:sldId id="280" r:id="rId37"/>
    <p:sldId id="297" r:id="rId38"/>
    <p:sldId id="298" r:id="rId39"/>
    <p:sldId id="299" r:id="rId40"/>
    <p:sldId id="281" r:id="rId41"/>
    <p:sldId id="301" r:id="rId42"/>
    <p:sldId id="300" r:id="rId43"/>
    <p:sldId id="302" r:id="rId44"/>
    <p:sldId id="282" r:id="rId45"/>
    <p:sldId id="303" r:id="rId46"/>
    <p:sldId id="304" r:id="rId47"/>
    <p:sldId id="305" r:id="rId48"/>
    <p:sldId id="306" r:id="rId49"/>
    <p:sldId id="307" r:id="rId50"/>
    <p:sldId id="308" r:id="rId51"/>
    <p:sldId id="309" r:id="rId52"/>
    <p:sldId id="310" r:id="rId53"/>
    <p:sldId id="311" r:id="rId54"/>
    <p:sldId id="283" r:id="rId55"/>
    <p:sldId id="325" r:id="rId56"/>
    <p:sldId id="324" r:id="rId57"/>
    <p:sldId id="326" r:id="rId58"/>
    <p:sldId id="328" r:id="rId59"/>
    <p:sldId id="329" r:id="rId60"/>
    <p:sldId id="330" r:id="rId61"/>
    <p:sldId id="327" r:id="rId62"/>
    <p:sldId id="331" r:id="rId63"/>
    <p:sldId id="284" r:id="rId64"/>
    <p:sldId id="333" r:id="rId65"/>
    <p:sldId id="334" r:id="rId66"/>
    <p:sldId id="335" r:id="rId67"/>
    <p:sldId id="332" r:id="rId68"/>
    <p:sldId id="336" r:id="rId69"/>
    <p:sldId id="337" r:id="rId70"/>
    <p:sldId id="33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3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996F56-92E1-47ED-BD6B-4F3C346F722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3827272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96F56-92E1-47ED-BD6B-4F3C346F722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1229496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96F56-92E1-47ED-BD6B-4F3C346F722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1177625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96F56-92E1-47ED-BD6B-4F3C346F722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95462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996F56-92E1-47ED-BD6B-4F3C346F722B}" type="datetimeFigureOut">
              <a:rPr lang="en-US" smtClean="0"/>
              <a:t>4/2/2023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427300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996F56-92E1-47ED-BD6B-4F3C346F722B}"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134576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996F56-92E1-47ED-BD6B-4F3C346F722B}" type="datetimeFigureOut">
              <a:rPr lang="en-US" smtClean="0"/>
              <a:t>4/2/2023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2455187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996F56-92E1-47ED-BD6B-4F3C346F722B}" type="datetimeFigureOut">
              <a:rPr lang="en-US" smtClean="0"/>
              <a:t>4/2/2023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2104282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996F56-92E1-47ED-BD6B-4F3C346F722B}" type="datetimeFigureOut">
              <a:rPr lang="en-US" smtClean="0"/>
              <a:t>4/2/2023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956381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996F56-92E1-47ED-BD6B-4F3C346F722B}"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412262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996F56-92E1-47ED-BD6B-4F3C346F722B}" type="datetimeFigureOut">
              <a:rPr lang="en-US" smtClean="0"/>
              <a:t>4/2/2023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632226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996F56-92E1-47ED-BD6B-4F3C346F722B}" type="datetimeFigureOut">
              <a:rPr lang="en-US" smtClean="0"/>
              <a:t>4/2/2023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82E55-11FA-4C94-823D-1970688BD47F}" type="slidenum">
              <a:rPr lang="en-US" smtClean="0"/>
              <a:t>‹#›</a:t>
            </a:fld>
            <a:endParaRPr lang="en-US"/>
          </a:p>
        </p:txBody>
      </p:sp>
    </p:spTree>
    <p:extLst>
      <p:ext uri="{BB962C8B-B14F-4D97-AF65-F5344CB8AC3E}">
        <p14:creationId xmlns:p14="http://schemas.microsoft.com/office/powerpoint/2010/main" val="3910197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t">
            <a:normAutofit fontScale="90000"/>
          </a:bodyPr>
          <a:lstStyle/>
          <a:p>
            <a:r>
              <a:rPr lang="en-US" sz="6700" b="1" dirty="0" smtClean="0">
                <a:solidFill>
                  <a:schemeClr val="accent1">
                    <a:lumMod val="75000"/>
                  </a:schemeClr>
                </a:solidFill>
              </a:rPr>
              <a:t>Setting </a:t>
            </a:r>
            <a:r>
              <a:rPr lang="en-US" sz="6700" b="1" dirty="0">
                <a:solidFill>
                  <a:schemeClr val="accent1">
                    <a:lumMod val="75000"/>
                  </a:schemeClr>
                </a:solidFill>
              </a:rPr>
              <a:t>up a website on </a:t>
            </a:r>
            <a:r>
              <a:rPr lang="en-US" sz="6700" b="1" dirty="0" smtClean="0">
                <a:solidFill>
                  <a:schemeClr val="accent1">
                    <a:lumMod val="75000"/>
                  </a:schemeClr>
                </a:solidFill>
              </a:rPr>
              <a:t>Cloud</a:t>
            </a:r>
            <a:br>
              <a:rPr lang="en-US" sz="6700" b="1" dirty="0" smtClean="0">
                <a:solidFill>
                  <a:schemeClr val="accent1">
                    <a:lumMod val="75000"/>
                  </a:schemeClr>
                </a:solidFill>
              </a:rPr>
            </a:br>
            <a:r>
              <a:rPr lang="en-US" sz="6700" b="1" dirty="0">
                <a:solidFill>
                  <a:schemeClr val="accent1">
                    <a:lumMod val="75000"/>
                  </a:schemeClr>
                </a:solidFill>
              </a:rPr>
              <a:t/>
            </a:r>
            <a:br>
              <a:rPr lang="en-US" sz="6700" b="1" dirty="0">
                <a:solidFill>
                  <a:schemeClr val="accent1">
                    <a:lumMod val="75000"/>
                  </a:schemeClr>
                </a:solidFill>
              </a:rPr>
            </a:br>
            <a:r>
              <a:rPr lang="en-US" sz="3100" b="1" dirty="0" smtClean="0">
                <a:solidFill>
                  <a:srgbClr val="292F32"/>
                </a:solidFill>
                <a:latin typeface="Gotham Rounded SSm A"/>
              </a:rPr>
              <a:t>Course</a:t>
            </a:r>
            <a:r>
              <a:rPr lang="en-US" sz="3100" dirty="0" smtClean="0"/>
              <a:t> - </a:t>
            </a:r>
            <a:r>
              <a:rPr lang="en-US" sz="3100" i="0" dirty="0" smtClean="0">
                <a:solidFill>
                  <a:srgbClr val="292F32"/>
                </a:solidFill>
                <a:effectLst/>
                <a:latin typeface="Gotham Rounded SSm A"/>
              </a:rPr>
              <a:t>AWS </a:t>
            </a:r>
            <a:r>
              <a:rPr lang="en-US" sz="3100" i="0" dirty="0" err="1" smtClean="0">
                <a:solidFill>
                  <a:srgbClr val="292F32"/>
                </a:solidFill>
                <a:effectLst/>
                <a:latin typeface="Gotham Rounded SSm A"/>
              </a:rPr>
              <a:t>SysOps</a:t>
            </a:r>
            <a:r>
              <a:rPr lang="en-US" sz="3100" i="0" dirty="0" smtClean="0">
                <a:solidFill>
                  <a:srgbClr val="292F32"/>
                </a:solidFill>
                <a:effectLst/>
                <a:latin typeface="Gotham Rounded SSm A"/>
              </a:rPr>
              <a:t> Administrator </a:t>
            </a:r>
            <a:r>
              <a:rPr lang="en-US" sz="3100" dirty="0" smtClean="0"/>
              <a:t/>
            </a:r>
            <a:br>
              <a:rPr lang="en-US" sz="3100" dirty="0" smtClean="0"/>
            </a:br>
            <a:endParaRPr lang="en-US" sz="3100" dirty="0">
              <a:solidFill>
                <a:schemeClr val="accent1">
                  <a:lumMod val="75000"/>
                </a:schemeClr>
              </a:solidFill>
            </a:endParaRPr>
          </a:p>
        </p:txBody>
      </p:sp>
      <p:sp>
        <p:nvSpPr>
          <p:cNvPr id="3" name="Subtitle 2"/>
          <p:cNvSpPr>
            <a:spLocks noGrp="1"/>
          </p:cNvSpPr>
          <p:nvPr>
            <p:ph type="subTitle" idx="1"/>
          </p:nvPr>
        </p:nvSpPr>
        <p:spPr/>
        <p:txBody>
          <a:bodyPr/>
          <a:lstStyle/>
          <a:p>
            <a:r>
              <a:rPr lang="en-US" dirty="0" smtClean="0"/>
              <a:t>By – Nilesh Shardul</a:t>
            </a:r>
          </a:p>
          <a:p>
            <a:r>
              <a:rPr lang="en-US" dirty="0" smtClean="0"/>
              <a:t>Email – Nileshbshardul@gmail.com</a:t>
            </a:r>
            <a:endParaRPr lang="en-US" dirty="0"/>
          </a:p>
        </p:txBody>
      </p:sp>
    </p:spTree>
    <p:extLst>
      <p:ext uri="{BB962C8B-B14F-4D97-AF65-F5344CB8AC3E}">
        <p14:creationId xmlns:p14="http://schemas.microsoft.com/office/powerpoint/2010/main" val="3797602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6: </a:t>
            </a:r>
            <a:r>
              <a:rPr lang="en-US" sz="2200" dirty="0" smtClean="0"/>
              <a:t>Keep the default settings in </a:t>
            </a:r>
            <a:r>
              <a:rPr lang="en-US" sz="2200" b="1" dirty="0" smtClean="0"/>
              <a:t>Configure storage</a:t>
            </a:r>
            <a:r>
              <a:rPr lang="en-US" sz="2200" dirty="0" smtClean="0"/>
              <a:t>. Here you can add/modify volumes if you want. Click on </a:t>
            </a:r>
            <a:r>
              <a:rPr lang="en-US" sz="2200" b="1" dirty="0" smtClean="0"/>
              <a:t>Launch Instance </a:t>
            </a:r>
            <a:r>
              <a:rPr lang="en-US" sz="2200" dirty="0" smtClean="0"/>
              <a:t>button on the right</a:t>
            </a:r>
            <a:endParaRPr lang="en-US" sz="2200" dirty="0"/>
          </a:p>
        </p:txBody>
      </p:sp>
      <p:pic>
        <p:nvPicPr>
          <p:cNvPr id="8" name="Content Placeholder 7"/>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2728109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7: </a:t>
            </a:r>
            <a:r>
              <a:rPr lang="en-US" sz="2200" dirty="0" smtClean="0"/>
              <a:t>Go to </a:t>
            </a:r>
            <a:r>
              <a:rPr lang="en-US" sz="2200" b="1" dirty="0" smtClean="0"/>
              <a:t>EC2 instances </a:t>
            </a:r>
            <a:r>
              <a:rPr lang="en-US" sz="2200" dirty="0" smtClean="0"/>
              <a:t>and wait until the instance state is </a:t>
            </a:r>
            <a:r>
              <a:rPr lang="en-US" sz="2200" b="1" dirty="0" smtClean="0"/>
              <a:t>Running. </a:t>
            </a:r>
            <a:r>
              <a:rPr lang="en-US" sz="2200" dirty="0" smtClean="0"/>
              <a:t>If you click on the instance you will see all the details below</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2716265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8: </a:t>
            </a:r>
            <a:r>
              <a:rPr lang="en-US" sz="2200" dirty="0" smtClean="0"/>
              <a:t>Now to connect to this machine click on </a:t>
            </a:r>
            <a:r>
              <a:rPr lang="en-US" sz="2200" b="1" dirty="0" smtClean="0"/>
              <a:t>Actions &gt; Security &gt; Get Windows password </a:t>
            </a:r>
            <a:r>
              <a:rPr lang="en-US" sz="2200" dirty="0" smtClean="0"/>
              <a:t>as shown below</a:t>
            </a:r>
            <a:endParaRPr lang="en-US" sz="2200" dirty="0"/>
          </a:p>
        </p:txBody>
      </p:sp>
      <p:pic>
        <p:nvPicPr>
          <p:cNvPr id="5" name="Content Placeholder 4"/>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3392836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9: </a:t>
            </a:r>
            <a:r>
              <a:rPr lang="en-US" sz="2200" dirty="0" smtClean="0"/>
              <a:t>Now to connect to this machine click on </a:t>
            </a:r>
            <a:r>
              <a:rPr lang="en-US" sz="2200" b="1" dirty="0" smtClean="0"/>
              <a:t>Actions &gt; Security &gt; Get Windows password </a:t>
            </a:r>
            <a:r>
              <a:rPr lang="en-US" sz="2200" dirty="0" smtClean="0"/>
              <a:t>as shown below</a:t>
            </a:r>
            <a:endParaRPr lang="en-US" sz="2200" dirty="0"/>
          </a:p>
        </p:txBody>
      </p:sp>
      <p:pic>
        <p:nvPicPr>
          <p:cNvPr id="5" name="Content Placeholder 4"/>
          <p:cNvPicPr>
            <a:picLocks noGrp="1" noChangeAspect="1"/>
          </p:cNvPicPr>
          <p:nvPr>
            <p:ph idx="1"/>
          </p:nvPr>
        </p:nvPicPr>
        <p:blipFill>
          <a:blip r:embed="rId2"/>
          <a:stretch>
            <a:fillRect/>
          </a:stretch>
        </p:blipFill>
        <p:spPr>
          <a:xfrm>
            <a:off x="1092577" y="1825625"/>
            <a:ext cx="10006846" cy="5032375"/>
          </a:xfrm>
          <a:prstGeom prst="rect">
            <a:avLst/>
          </a:prstGeom>
        </p:spPr>
      </p:pic>
    </p:spTree>
    <p:extLst>
      <p:ext uri="{BB962C8B-B14F-4D97-AF65-F5344CB8AC3E}">
        <p14:creationId xmlns:p14="http://schemas.microsoft.com/office/powerpoint/2010/main" val="1901836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10: </a:t>
            </a:r>
            <a:r>
              <a:rPr lang="en-US" sz="2200" dirty="0" smtClean="0"/>
              <a:t>You can see the private key in </a:t>
            </a:r>
            <a:r>
              <a:rPr lang="en-US" sz="2200" b="1" dirty="0" smtClean="0"/>
              <a:t>Private key  content </a:t>
            </a:r>
            <a:r>
              <a:rPr lang="en-US" sz="2200" dirty="0" smtClean="0"/>
              <a:t>section after selecting the file. Now click on </a:t>
            </a:r>
            <a:r>
              <a:rPr lang="en-US" sz="2200" b="1" dirty="0" smtClean="0"/>
              <a:t>Decrypt password </a:t>
            </a:r>
            <a:r>
              <a:rPr lang="en-US" sz="2200" dirty="0" smtClean="0"/>
              <a:t>button</a:t>
            </a:r>
            <a:endParaRPr lang="en-US" sz="2200" dirty="0"/>
          </a:p>
        </p:txBody>
      </p:sp>
      <p:pic>
        <p:nvPicPr>
          <p:cNvPr id="5" name="Content Placeholder 4"/>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2223438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11:  </a:t>
            </a:r>
            <a:r>
              <a:rPr lang="en-US" sz="2200" dirty="0" smtClean="0"/>
              <a:t>You can see the decrypted password below. Copy the password, keep it at secured place and go back to EC2 instances.</a:t>
            </a:r>
            <a:endParaRPr lang="en-US" sz="2200" dirty="0"/>
          </a:p>
        </p:txBody>
      </p:sp>
      <p:pic>
        <p:nvPicPr>
          <p:cNvPr id="5" name="Content Placeholder 4"/>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1575743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12: </a:t>
            </a:r>
            <a:r>
              <a:rPr lang="en-US" sz="2200" dirty="0" smtClean="0"/>
              <a:t>Now copy the public IP for the new instance as shown below, keep it in some file and click on </a:t>
            </a:r>
            <a:r>
              <a:rPr lang="en-US" sz="2200" b="1" dirty="0" smtClean="0"/>
              <a:t>Connect</a:t>
            </a:r>
            <a:r>
              <a:rPr lang="en-US" sz="2200" dirty="0" smtClean="0"/>
              <a:t> button</a:t>
            </a:r>
            <a:endParaRPr lang="en-US" sz="2200" dirty="0"/>
          </a:p>
        </p:txBody>
      </p:sp>
      <p:pic>
        <p:nvPicPr>
          <p:cNvPr id="7" name="Content Placeholder 6"/>
          <p:cNvPicPr>
            <a:picLocks noGrp="1" noChangeAspect="1"/>
          </p:cNvPicPr>
          <p:nvPr>
            <p:ph idx="1"/>
          </p:nvPr>
        </p:nvPicPr>
        <p:blipFill>
          <a:blip r:embed="rId2"/>
          <a:stretch>
            <a:fillRect/>
          </a:stretch>
        </p:blipFill>
        <p:spPr>
          <a:xfrm>
            <a:off x="1458790" y="1834356"/>
            <a:ext cx="9274419" cy="5023644"/>
          </a:xfrm>
          <a:prstGeom prst="rect">
            <a:avLst/>
          </a:prstGeom>
        </p:spPr>
      </p:pic>
    </p:spTree>
    <p:extLst>
      <p:ext uri="{BB962C8B-B14F-4D97-AF65-F5344CB8AC3E}">
        <p14:creationId xmlns:p14="http://schemas.microsoft.com/office/powerpoint/2010/main" val="4005611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13: </a:t>
            </a:r>
            <a:r>
              <a:rPr lang="en-US" sz="2200" dirty="0" smtClean="0"/>
              <a:t>Click on </a:t>
            </a:r>
            <a:r>
              <a:rPr lang="en-US" sz="2200" b="1" dirty="0" smtClean="0"/>
              <a:t>RDP client tab, </a:t>
            </a:r>
            <a:r>
              <a:rPr lang="en-US" sz="2200" dirty="0" smtClean="0"/>
              <a:t>select option </a:t>
            </a:r>
            <a:r>
              <a:rPr lang="en-US" sz="2200" b="1" dirty="0" smtClean="0"/>
              <a:t>connect using RDP client </a:t>
            </a:r>
            <a:r>
              <a:rPr lang="en-US" sz="2200" dirty="0" smtClean="0"/>
              <a:t>and download RDP by clicking </a:t>
            </a:r>
            <a:r>
              <a:rPr lang="en-US" sz="2200" b="1" dirty="0" smtClean="0"/>
              <a:t>Download remote desktop file. </a:t>
            </a:r>
            <a:r>
              <a:rPr lang="en-US" sz="2200" dirty="0" smtClean="0"/>
              <a:t>Click and open the downloaded file so RDP program will start where you can provide credentials for login</a:t>
            </a:r>
            <a:endParaRPr lang="en-US" sz="2200" dirty="0"/>
          </a:p>
        </p:txBody>
      </p:sp>
      <p:pic>
        <p:nvPicPr>
          <p:cNvPr id="4" name="Content Placeholder 3"/>
          <p:cNvPicPr>
            <a:picLocks noGrp="1" noChangeAspect="1"/>
          </p:cNvPicPr>
          <p:nvPr>
            <p:ph idx="1"/>
          </p:nvPr>
        </p:nvPicPr>
        <p:blipFill>
          <a:blip r:embed="rId2"/>
          <a:stretch>
            <a:fillRect/>
          </a:stretch>
        </p:blipFill>
        <p:spPr>
          <a:xfrm>
            <a:off x="1326174" y="1690688"/>
            <a:ext cx="9539652" cy="5167312"/>
          </a:xfrm>
          <a:prstGeom prst="rect">
            <a:avLst/>
          </a:prstGeom>
        </p:spPr>
      </p:pic>
    </p:spTree>
    <p:extLst>
      <p:ext uri="{BB962C8B-B14F-4D97-AF65-F5344CB8AC3E}">
        <p14:creationId xmlns:p14="http://schemas.microsoft.com/office/powerpoint/2010/main" val="1991925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13</a:t>
            </a:r>
            <a:r>
              <a:rPr lang="en-US" sz="2200" b="1" dirty="0" smtClean="0"/>
              <a:t>: </a:t>
            </a:r>
            <a:r>
              <a:rPr lang="en-US" sz="2200" dirty="0" smtClean="0"/>
              <a:t>Enter the password which is extracted from</a:t>
            </a:r>
            <a:r>
              <a:rPr lang="en-US" sz="2200" b="1" dirty="0" smtClean="0"/>
              <a:t> Step 11 </a:t>
            </a:r>
            <a:r>
              <a:rPr lang="en-US" sz="2200" dirty="0" smtClean="0"/>
              <a:t>to login to EC2 instance</a:t>
            </a:r>
            <a:endParaRPr lang="en-US" sz="2200" dirty="0"/>
          </a:p>
        </p:txBody>
      </p:sp>
      <p:pic>
        <p:nvPicPr>
          <p:cNvPr id="4" name="Content Placeholder 3"/>
          <p:cNvPicPr>
            <a:picLocks noGrp="1" noChangeAspect="1"/>
          </p:cNvPicPr>
          <p:nvPr>
            <p:ph idx="1"/>
          </p:nvPr>
        </p:nvPicPr>
        <p:blipFill>
          <a:blip r:embed="rId2"/>
          <a:stretch>
            <a:fillRect/>
          </a:stretch>
        </p:blipFill>
        <p:spPr>
          <a:xfrm>
            <a:off x="1405940" y="1907381"/>
            <a:ext cx="9380120" cy="4950619"/>
          </a:xfrm>
          <a:prstGeom prst="rect">
            <a:avLst/>
          </a:prstGeom>
        </p:spPr>
      </p:pic>
    </p:spTree>
    <p:extLst>
      <p:ext uri="{BB962C8B-B14F-4D97-AF65-F5344CB8AC3E}">
        <p14:creationId xmlns:p14="http://schemas.microsoft.com/office/powerpoint/2010/main" val="24524653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14: </a:t>
            </a:r>
            <a:r>
              <a:rPr lang="en-US" sz="2200" dirty="0" smtClean="0"/>
              <a:t>After entering the credentials you will be able to see the desktop for the windows instance</a:t>
            </a:r>
            <a:endParaRPr lang="en-US" sz="2200" dirty="0"/>
          </a:p>
        </p:txBody>
      </p:sp>
      <p:pic>
        <p:nvPicPr>
          <p:cNvPr id="4" name="Content Placeholder 3"/>
          <p:cNvPicPr>
            <a:picLocks noGrp="1" noChangeAspect="1"/>
          </p:cNvPicPr>
          <p:nvPr>
            <p:ph idx="1"/>
          </p:nvPr>
        </p:nvPicPr>
        <p:blipFill>
          <a:blip r:embed="rId2"/>
          <a:stretch>
            <a:fillRect/>
          </a:stretch>
        </p:blipFill>
        <p:spPr>
          <a:xfrm>
            <a:off x="1777140" y="1823552"/>
            <a:ext cx="8637719" cy="5034448"/>
          </a:xfrm>
          <a:prstGeom prst="rect">
            <a:avLst/>
          </a:prstGeom>
        </p:spPr>
      </p:pic>
    </p:spTree>
    <p:extLst>
      <p:ext uri="{BB962C8B-B14F-4D97-AF65-F5344CB8AC3E}">
        <p14:creationId xmlns:p14="http://schemas.microsoft.com/office/powerpoint/2010/main" val="8016544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smtClean="0">
                <a:solidFill>
                  <a:srgbClr val="0070C0"/>
                </a:solidFill>
                <a:effectLst/>
                <a:latin typeface="Gotham Rounded SSm A"/>
              </a:rPr>
              <a:t>DESCRIPTION</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a:t>You are a Cloud engineer. Your company has brought in a new client who has got a website. However, they need a web server so that they can run their website completely on Cloud. Once the web server is up and running, they want you to configure the Cloud so that testing of the web server can be completed successfully.</a:t>
            </a:r>
          </a:p>
        </p:txBody>
      </p:sp>
    </p:spTree>
    <p:extLst>
      <p:ext uri="{BB962C8B-B14F-4D97-AF65-F5344CB8AC3E}">
        <p14:creationId xmlns:p14="http://schemas.microsoft.com/office/powerpoint/2010/main" val="880803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7200" dirty="0"/>
              <a:t>Install IIS server role</a:t>
            </a:r>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461422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 </a:t>
            </a:r>
            <a:r>
              <a:rPr lang="en-US" sz="2200" dirty="0" smtClean="0"/>
              <a:t>Click on Server Manager icon next to windows icon in the below taskbar</a:t>
            </a:r>
            <a:endParaRPr lang="en-US" sz="2200" dirty="0"/>
          </a:p>
        </p:txBody>
      </p:sp>
      <p:pic>
        <p:nvPicPr>
          <p:cNvPr id="4" name="Content Placeholder 3"/>
          <p:cNvPicPr>
            <a:picLocks noGrp="1" noChangeAspect="1"/>
          </p:cNvPicPr>
          <p:nvPr>
            <p:ph idx="1"/>
          </p:nvPr>
        </p:nvPicPr>
        <p:blipFill>
          <a:blip r:embed="rId2"/>
          <a:stretch>
            <a:fillRect/>
          </a:stretch>
        </p:blipFill>
        <p:spPr>
          <a:xfrm>
            <a:off x="1782536" y="1825625"/>
            <a:ext cx="8626928" cy="5032375"/>
          </a:xfrm>
          <a:prstGeom prst="rect">
            <a:avLst/>
          </a:prstGeom>
        </p:spPr>
      </p:pic>
    </p:spTree>
    <p:extLst>
      <p:ext uri="{BB962C8B-B14F-4D97-AF65-F5344CB8AC3E}">
        <p14:creationId xmlns:p14="http://schemas.microsoft.com/office/powerpoint/2010/main" val="1466916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2: </a:t>
            </a:r>
            <a:r>
              <a:rPr lang="en-US" sz="2200" dirty="0" smtClean="0"/>
              <a:t>Click on </a:t>
            </a:r>
            <a:r>
              <a:rPr lang="en-US" sz="2200" b="1" dirty="0" smtClean="0"/>
              <a:t>Add roles and features </a:t>
            </a:r>
            <a:r>
              <a:rPr lang="en-US" sz="2200" dirty="0" smtClean="0"/>
              <a:t>option</a:t>
            </a:r>
            <a:endParaRPr lang="en-US" sz="2200" dirty="0"/>
          </a:p>
        </p:txBody>
      </p:sp>
      <p:pic>
        <p:nvPicPr>
          <p:cNvPr id="4" name="Content Placeholder 3"/>
          <p:cNvPicPr>
            <a:picLocks noGrp="1" noChangeAspect="1"/>
          </p:cNvPicPr>
          <p:nvPr>
            <p:ph idx="1"/>
          </p:nvPr>
        </p:nvPicPr>
        <p:blipFill>
          <a:blip r:embed="rId2"/>
          <a:stretch>
            <a:fillRect/>
          </a:stretch>
        </p:blipFill>
        <p:spPr>
          <a:xfrm>
            <a:off x="1787934" y="1825625"/>
            <a:ext cx="8616131" cy="5032375"/>
          </a:xfrm>
          <a:prstGeom prst="rect">
            <a:avLst/>
          </a:prstGeom>
        </p:spPr>
      </p:pic>
    </p:spTree>
    <p:extLst>
      <p:ext uri="{BB962C8B-B14F-4D97-AF65-F5344CB8AC3E}">
        <p14:creationId xmlns:p14="http://schemas.microsoft.com/office/powerpoint/2010/main" val="2952198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3: </a:t>
            </a:r>
            <a:r>
              <a:rPr lang="en-US" sz="2200" dirty="0" smtClean="0"/>
              <a:t>Click on </a:t>
            </a:r>
            <a:r>
              <a:rPr lang="en-US" sz="2200" b="1" dirty="0" smtClean="0"/>
              <a:t>Next</a:t>
            </a:r>
            <a:r>
              <a:rPr lang="en-US" sz="2200" dirty="0" smtClean="0"/>
              <a:t> 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773077" y="1825625"/>
            <a:ext cx="8645846" cy="5032375"/>
          </a:xfrm>
          <a:prstGeom prst="rect">
            <a:avLst/>
          </a:prstGeom>
        </p:spPr>
      </p:pic>
    </p:spTree>
    <p:extLst>
      <p:ext uri="{BB962C8B-B14F-4D97-AF65-F5344CB8AC3E}">
        <p14:creationId xmlns:p14="http://schemas.microsoft.com/office/powerpoint/2010/main" val="41018286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4: </a:t>
            </a:r>
            <a:r>
              <a:rPr lang="en-US" sz="2200" dirty="0" smtClean="0"/>
              <a:t>Click on </a:t>
            </a:r>
            <a:r>
              <a:rPr lang="en-US" sz="2200" b="1" dirty="0" smtClean="0"/>
              <a:t>Role-based or feature-based installation</a:t>
            </a:r>
            <a:r>
              <a:rPr lang="en-US" sz="2200" dirty="0" smtClean="0"/>
              <a:t> and then </a:t>
            </a:r>
            <a:r>
              <a:rPr lang="en-US" sz="2200" b="1" dirty="0" smtClean="0"/>
              <a:t>Next</a:t>
            </a:r>
            <a:r>
              <a:rPr lang="en-US" sz="2200" dirty="0" smtClean="0"/>
              <a:t> 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787934" y="1825625"/>
            <a:ext cx="8616131" cy="5032375"/>
          </a:xfrm>
          <a:prstGeom prst="rect">
            <a:avLst/>
          </a:prstGeom>
        </p:spPr>
      </p:pic>
    </p:spTree>
    <p:extLst>
      <p:ext uri="{BB962C8B-B14F-4D97-AF65-F5344CB8AC3E}">
        <p14:creationId xmlns:p14="http://schemas.microsoft.com/office/powerpoint/2010/main" val="12235732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5: Select a server from the server pool </a:t>
            </a:r>
            <a:r>
              <a:rPr lang="en-US" sz="2200" dirty="0" smtClean="0"/>
              <a:t>as shown below and click on </a:t>
            </a:r>
            <a:r>
              <a:rPr lang="en-US" sz="2200" b="1" dirty="0" smtClean="0"/>
              <a:t>Next</a:t>
            </a:r>
            <a:endParaRPr lang="en-US" sz="2200" b="1" dirty="0"/>
          </a:p>
        </p:txBody>
      </p:sp>
      <p:pic>
        <p:nvPicPr>
          <p:cNvPr id="4" name="Content Placeholder 3"/>
          <p:cNvPicPr>
            <a:picLocks noGrp="1" noChangeAspect="1"/>
          </p:cNvPicPr>
          <p:nvPr>
            <p:ph idx="1"/>
          </p:nvPr>
        </p:nvPicPr>
        <p:blipFill>
          <a:blip r:embed="rId2"/>
          <a:stretch>
            <a:fillRect/>
          </a:stretch>
        </p:blipFill>
        <p:spPr>
          <a:xfrm>
            <a:off x="1793873" y="1810003"/>
            <a:ext cx="8604253" cy="5047997"/>
          </a:xfrm>
          <a:prstGeom prst="rect">
            <a:avLst/>
          </a:prstGeom>
        </p:spPr>
      </p:pic>
    </p:spTree>
    <p:extLst>
      <p:ext uri="{BB962C8B-B14F-4D97-AF65-F5344CB8AC3E}">
        <p14:creationId xmlns:p14="http://schemas.microsoft.com/office/powerpoint/2010/main" val="5260145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6: </a:t>
            </a:r>
            <a:r>
              <a:rPr lang="en-US" sz="2200" dirty="0" smtClean="0"/>
              <a:t>select server role as Web Server(IIS)</a:t>
            </a:r>
            <a:endParaRPr lang="en-US" sz="2200" dirty="0"/>
          </a:p>
        </p:txBody>
      </p:sp>
      <p:pic>
        <p:nvPicPr>
          <p:cNvPr id="4" name="Content Placeholder 3"/>
          <p:cNvPicPr>
            <a:picLocks noGrp="1" noChangeAspect="1"/>
          </p:cNvPicPr>
          <p:nvPr>
            <p:ph idx="1"/>
          </p:nvPr>
        </p:nvPicPr>
        <p:blipFill>
          <a:blip r:embed="rId2"/>
          <a:stretch>
            <a:fillRect/>
          </a:stretch>
        </p:blipFill>
        <p:spPr>
          <a:xfrm>
            <a:off x="1816599" y="1825625"/>
            <a:ext cx="8558801" cy="5032375"/>
          </a:xfrm>
          <a:prstGeom prst="rect">
            <a:avLst/>
          </a:prstGeom>
        </p:spPr>
      </p:pic>
    </p:spTree>
    <p:extLst>
      <p:ext uri="{BB962C8B-B14F-4D97-AF65-F5344CB8AC3E}">
        <p14:creationId xmlns:p14="http://schemas.microsoft.com/office/powerpoint/2010/main" val="17308767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7: </a:t>
            </a:r>
            <a:r>
              <a:rPr lang="en-US" sz="2200" dirty="0" smtClean="0"/>
              <a:t>Click on </a:t>
            </a:r>
            <a:r>
              <a:rPr lang="en-US" sz="2200" b="1" dirty="0" smtClean="0"/>
              <a:t>Add Features </a:t>
            </a:r>
            <a:r>
              <a:rPr lang="en-US" sz="2200" dirty="0" smtClean="0"/>
              <a:t>in </a:t>
            </a:r>
            <a:r>
              <a:rPr lang="en-US" sz="2200" b="1" dirty="0" smtClean="0"/>
              <a:t>Add Roles and Features </a:t>
            </a:r>
            <a:r>
              <a:rPr lang="en-US" sz="2200" b="1" dirty="0"/>
              <a:t>W</a:t>
            </a:r>
            <a:r>
              <a:rPr lang="en-US" sz="2200" b="1" dirty="0" smtClean="0"/>
              <a:t>izard</a:t>
            </a:r>
            <a:endParaRPr lang="en-US" sz="2200" b="1" dirty="0"/>
          </a:p>
        </p:txBody>
      </p:sp>
      <p:pic>
        <p:nvPicPr>
          <p:cNvPr id="4" name="Content Placeholder 3"/>
          <p:cNvPicPr>
            <a:picLocks noGrp="1" noChangeAspect="1"/>
          </p:cNvPicPr>
          <p:nvPr>
            <p:ph idx="1"/>
          </p:nvPr>
        </p:nvPicPr>
        <p:blipFill>
          <a:blip r:embed="rId2"/>
          <a:stretch>
            <a:fillRect/>
          </a:stretch>
        </p:blipFill>
        <p:spPr>
          <a:xfrm>
            <a:off x="1803394" y="1817488"/>
            <a:ext cx="8585211" cy="5040512"/>
          </a:xfrm>
          <a:prstGeom prst="rect">
            <a:avLst/>
          </a:prstGeom>
        </p:spPr>
      </p:pic>
    </p:spTree>
    <p:extLst>
      <p:ext uri="{BB962C8B-B14F-4D97-AF65-F5344CB8AC3E}">
        <p14:creationId xmlns:p14="http://schemas.microsoft.com/office/powerpoint/2010/main" val="41340430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8: </a:t>
            </a:r>
            <a:r>
              <a:rPr lang="en-US" sz="2200" dirty="0" smtClean="0"/>
              <a:t>Once </a:t>
            </a:r>
            <a:r>
              <a:rPr lang="en-US" sz="2200" b="1" dirty="0" smtClean="0"/>
              <a:t>Web Server(IIS) </a:t>
            </a:r>
            <a:r>
              <a:rPr lang="en-US" sz="2200" dirty="0" smtClean="0"/>
              <a:t>is selected, click on </a:t>
            </a:r>
            <a:r>
              <a:rPr lang="en-US" sz="2200" b="1" dirty="0" smtClean="0"/>
              <a:t>Next</a:t>
            </a:r>
            <a:r>
              <a:rPr lang="en-US" sz="2200" dirty="0" smtClean="0"/>
              <a:t> 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798196" y="1825502"/>
            <a:ext cx="8595607" cy="5032498"/>
          </a:xfrm>
          <a:prstGeom prst="rect">
            <a:avLst/>
          </a:prstGeom>
        </p:spPr>
      </p:pic>
    </p:spTree>
    <p:extLst>
      <p:ext uri="{BB962C8B-B14F-4D97-AF65-F5344CB8AC3E}">
        <p14:creationId xmlns:p14="http://schemas.microsoft.com/office/powerpoint/2010/main" val="1394362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9: </a:t>
            </a:r>
            <a:r>
              <a:rPr lang="en-US" sz="2200" dirty="0" smtClean="0"/>
              <a:t>Click on </a:t>
            </a:r>
            <a:r>
              <a:rPr lang="en-US" sz="2200" b="1" dirty="0" smtClean="0"/>
              <a:t>Next</a:t>
            </a:r>
            <a:r>
              <a:rPr lang="en-US" sz="2200" dirty="0" smtClean="0"/>
              <a:t> button in </a:t>
            </a:r>
            <a:r>
              <a:rPr lang="en-US" sz="2200" b="1" dirty="0" smtClean="0"/>
              <a:t>Features</a:t>
            </a:r>
            <a:endParaRPr lang="en-US" sz="2200" b="1" dirty="0"/>
          </a:p>
        </p:txBody>
      </p:sp>
      <p:pic>
        <p:nvPicPr>
          <p:cNvPr id="4" name="Content Placeholder 3"/>
          <p:cNvPicPr>
            <a:picLocks noGrp="1" noChangeAspect="1"/>
          </p:cNvPicPr>
          <p:nvPr>
            <p:ph idx="1"/>
          </p:nvPr>
        </p:nvPicPr>
        <p:blipFill>
          <a:blip r:embed="rId2"/>
          <a:stretch>
            <a:fillRect/>
          </a:stretch>
        </p:blipFill>
        <p:spPr>
          <a:xfrm>
            <a:off x="1767265" y="1817822"/>
            <a:ext cx="8657470" cy="5040178"/>
          </a:xfrm>
          <a:prstGeom prst="rect">
            <a:avLst/>
          </a:prstGeom>
        </p:spPr>
      </p:pic>
    </p:spTree>
    <p:extLst>
      <p:ext uri="{BB962C8B-B14F-4D97-AF65-F5344CB8AC3E}">
        <p14:creationId xmlns:p14="http://schemas.microsoft.com/office/powerpoint/2010/main" val="16160443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Gotham Rounded SSm A"/>
              </a:rPr>
              <a:t>MAJOR </a:t>
            </a:r>
            <a:r>
              <a:rPr lang="en-US" b="0" i="0" dirty="0" smtClean="0">
                <a:solidFill>
                  <a:srgbClr val="0070C0"/>
                </a:solidFill>
                <a:effectLst/>
                <a:latin typeface="Gotham Rounded SSm A"/>
              </a:rPr>
              <a:t>STEPS</a:t>
            </a:r>
            <a:endParaRPr lang="en-US" dirty="0"/>
          </a:p>
        </p:txBody>
      </p:sp>
      <p:sp>
        <p:nvSpPr>
          <p:cNvPr id="3" name="Content Placeholder 2"/>
          <p:cNvSpPr>
            <a:spLocks noGrp="1"/>
          </p:cNvSpPr>
          <p:nvPr>
            <p:ph idx="1"/>
          </p:nvPr>
        </p:nvSpPr>
        <p:spPr/>
        <p:txBody>
          <a:bodyPr/>
          <a:lstStyle/>
          <a:p>
            <a:r>
              <a:rPr lang="en-US" sz="2200" dirty="0"/>
              <a:t>Create an EC2 instance (OS: Windows 2012 R2 Base)</a:t>
            </a:r>
          </a:p>
          <a:p>
            <a:r>
              <a:rPr lang="en-US" sz="2200" dirty="0"/>
              <a:t>Install IIS server role</a:t>
            </a:r>
          </a:p>
          <a:p>
            <a:r>
              <a:rPr lang="en-US" sz="2200" dirty="0"/>
              <a:t>Create a static website and check on a localhost</a:t>
            </a:r>
          </a:p>
          <a:p>
            <a:r>
              <a:rPr lang="en-US" sz="2200" dirty="0"/>
              <a:t>Create an image of the machine and save the AMI</a:t>
            </a:r>
          </a:p>
          <a:p>
            <a:r>
              <a:rPr lang="en-US" sz="2200" dirty="0"/>
              <a:t>Create a new instance using the AMI you have saved</a:t>
            </a:r>
          </a:p>
          <a:p>
            <a:r>
              <a:rPr lang="en-US" sz="2200" dirty="0"/>
              <a:t>Create a Load Balancer and attach the instances you have done before</a:t>
            </a:r>
          </a:p>
          <a:p>
            <a:r>
              <a:rPr lang="en-US" sz="2200" dirty="0"/>
              <a:t>Check the DNS name on the browser</a:t>
            </a:r>
          </a:p>
          <a:p>
            <a:endParaRPr lang="en-US" dirty="0"/>
          </a:p>
        </p:txBody>
      </p:sp>
    </p:spTree>
    <p:extLst>
      <p:ext uri="{BB962C8B-B14F-4D97-AF65-F5344CB8AC3E}">
        <p14:creationId xmlns:p14="http://schemas.microsoft.com/office/powerpoint/2010/main" val="3496816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10: </a:t>
            </a:r>
            <a:r>
              <a:rPr lang="en-US" sz="2200" dirty="0" smtClean="0"/>
              <a:t>Click on </a:t>
            </a:r>
            <a:r>
              <a:rPr lang="en-US" sz="2200" b="1" dirty="0" smtClean="0"/>
              <a:t>Next</a:t>
            </a:r>
            <a:r>
              <a:rPr lang="en-US" sz="2200" dirty="0" smtClean="0"/>
              <a:t> in </a:t>
            </a:r>
            <a:r>
              <a:rPr lang="en-US" sz="2200" b="1" dirty="0" smtClean="0"/>
              <a:t>Web Server Role (IIS)</a:t>
            </a:r>
            <a:endParaRPr lang="en-US" sz="2200" b="1" dirty="0"/>
          </a:p>
        </p:txBody>
      </p:sp>
      <p:pic>
        <p:nvPicPr>
          <p:cNvPr id="4" name="Content Placeholder 3"/>
          <p:cNvPicPr>
            <a:picLocks noGrp="1" noChangeAspect="1"/>
          </p:cNvPicPr>
          <p:nvPr>
            <p:ph idx="1"/>
          </p:nvPr>
        </p:nvPicPr>
        <p:blipFill>
          <a:blip r:embed="rId2"/>
          <a:stretch>
            <a:fillRect/>
          </a:stretch>
        </p:blipFill>
        <p:spPr>
          <a:xfrm>
            <a:off x="1780889" y="1818962"/>
            <a:ext cx="8630222" cy="5039038"/>
          </a:xfrm>
          <a:prstGeom prst="rect">
            <a:avLst/>
          </a:prstGeom>
        </p:spPr>
      </p:pic>
    </p:spTree>
    <p:extLst>
      <p:ext uri="{BB962C8B-B14F-4D97-AF65-F5344CB8AC3E}">
        <p14:creationId xmlns:p14="http://schemas.microsoft.com/office/powerpoint/2010/main" val="39633719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11: </a:t>
            </a:r>
            <a:r>
              <a:rPr lang="en-US" sz="2200" dirty="0" smtClean="0"/>
              <a:t>Click on </a:t>
            </a:r>
            <a:r>
              <a:rPr lang="en-US" sz="2200" b="1" dirty="0" smtClean="0"/>
              <a:t>Next</a:t>
            </a:r>
            <a:r>
              <a:rPr lang="en-US" sz="2200" dirty="0" smtClean="0"/>
              <a:t> in </a:t>
            </a:r>
            <a:r>
              <a:rPr lang="en-US" sz="2200" b="1" dirty="0" smtClean="0"/>
              <a:t>Role Services </a:t>
            </a:r>
            <a:endParaRPr lang="en-US" sz="2200" b="1" dirty="0"/>
          </a:p>
        </p:txBody>
      </p:sp>
      <p:pic>
        <p:nvPicPr>
          <p:cNvPr id="4" name="Content Placeholder 3"/>
          <p:cNvPicPr>
            <a:picLocks noGrp="1" noChangeAspect="1"/>
          </p:cNvPicPr>
          <p:nvPr>
            <p:ph idx="1"/>
          </p:nvPr>
        </p:nvPicPr>
        <p:blipFill>
          <a:blip r:embed="rId2"/>
          <a:stretch>
            <a:fillRect/>
          </a:stretch>
        </p:blipFill>
        <p:spPr>
          <a:xfrm>
            <a:off x="1802439" y="1818964"/>
            <a:ext cx="8587121" cy="5039036"/>
          </a:xfrm>
          <a:prstGeom prst="rect">
            <a:avLst/>
          </a:prstGeom>
        </p:spPr>
      </p:pic>
    </p:spTree>
    <p:extLst>
      <p:ext uri="{BB962C8B-B14F-4D97-AF65-F5344CB8AC3E}">
        <p14:creationId xmlns:p14="http://schemas.microsoft.com/office/powerpoint/2010/main" val="35066293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11: </a:t>
            </a:r>
            <a:r>
              <a:rPr lang="en-US" sz="2200" dirty="0"/>
              <a:t>Click </a:t>
            </a:r>
            <a:r>
              <a:rPr lang="en-US" sz="2200" dirty="0" smtClean="0"/>
              <a:t>on </a:t>
            </a:r>
            <a:r>
              <a:rPr lang="en-US" sz="2200" b="1" dirty="0" smtClean="0"/>
              <a:t>install</a:t>
            </a:r>
            <a:r>
              <a:rPr lang="en-US" sz="2200" dirty="0" smtClean="0"/>
              <a:t> button in </a:t>
            </a:r>
            <a:r>
              <a:rPr lang="en-US" sz="2200" b="1" dirty="0" smtClean="0"/>
              <a:t>Confirmation</a:t>
            </a:r>
            <a:endParaRPr lang="en-US" sz="2200" b="1" dirty="0"/>
          </a:p>
        </p:txBody>
      </p:sp>
      <p:pic>
        <p:nvPicPr>
          <p:cNvPr id="4" name="Content Placeholder 3"/>
          <p:cNvPicPr>
            <a:picLocks noGrp="1" noChangeAspect="1"/>
          </p:cNvPicPr>
          <p:nvPr>
            <p:ph idx="1"/>
          </p:nvPr>
        </p:nvPicPr>
        <p:blipFill>
          <a:blip r:embed="rId2"/>
          <a:stretch>
            <a:fillRect/>
          </a:stretch>
        </p:blipFill>
        <p:spPr>
          <a:xfrm>
            <a:off x="1797007" y="1827330"/>
            <a:ext cx="8597986" cy="5030670"/>
          </a:xfrm>
          <a:prstGeom prst="rect">
            <a:avLst/>
          </a:prstGeom>
        </p:spPr>
      </p:pic>
    </p:spTree>
    <p:extLst>
      <p:ext uri="{BB962C8B-B14F-4D97-AF65-F5344CB8AC3E}">
        <p14:creationId xmlns:p14="http://schemas.microsoft.com/office/powerpoint/2010/main" val="16883221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12: </a:t>
            </a:r>
            <a:r>
              <a:rPr lang="en-US" sz="2200" dirty="0"/>
              <a:t>Click </a:t>
            </a:r>
            <a:r>
              <a:rPr lang="en-US" sz="2200" dirty="0" smtClean="0"/>
              <a:t>on </a:t>
            </a:r>
            <a:r>
              <a:rPr lang="en-US" sz="2200" b="1" dirty="0" smtClean="0"/>
              <a:t>Close</a:t>
            </a:r>
            <a:r>
              <a:rPr lang="en-US" sz="2200" dirty="0" smtClean="0"/>
              <a:t> button once you see </a:t>
            </a:r>
            <a:r>
              <a:rPr lang="en-US" sz="2200" b="1" dirty="0"/>
              <a:t>I</a:t>
            </a:r>
            <a:r>
              <a:rPr lang="en-US" sz="2200" b="1" dirty="0" smtClean="0"/>
              <a:t>nstallation succeeded</a:t>
            </a:r>
            <a:endParaRPr lang="en-US" sz="2200" b="1" dirty="0"/>
          </a:p>
        </p:txBody>
      </p:sp>
      <p:pic>
        <p:nvPicPr>
          <p:cNvPr id="6" name="Content Placeholder 5"/>
          <p:cNvPicPr>
            <a:picLocks noGrp="1" noChangeAspect="1"/>
          </p:cNvPicPr>
          <p:nvPr>
            <p:ph idx="1"/>
          </p:nvPr>
        </p:nvPicPr>
        <p:blipFill>
          <a:blip r:embed="rId2"/>
          <a:stretch>
            <a:fillRect/>
          </a:stretch>
        </p:blipFill>
        <p:spPr>
          <a:xfrm>
            <a:off x="1796043" y="1828810"/>
            <a:ext cx="8599914" cy="5029190"/>
          </a:xfrm>
          <a:prstGeom prst="rect">
            <a:avLst/>
          </a:prstGeom>
        </p:spPr>
      </p:pic>
    </p:spTree>
    <p:extLst>
      <p:ext uri="{BB962C8B-B14F-4D97-AF65-F5344CB8AC3E}">
        <p14:creationId xmlns:p14="http://schemas.microsoft.com/office/powerpoint/2010/main" val="28999422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13: </a:t>
            </a:r>
            <a:r>
              <a:rPr lang="en-US" sz="2200" dirty="0" smtClean="0"/>
              <a:t>Copy </a:t>
            </a:r>
            <a:r>
              <a:rPr lang="en-US" sz="2200" b="1" dirty="0" smtClean="0"/>
              <a:t>Public IP </a:t>
            </a:r>
            <a:r>
              <a:rPr lang="en-US" sz="2200" dirty="0" smtClean="0"/>
              <a:t>of instance and open IP in the address bar of new browser</a:t>
            </a:r>
            <a:endParaRPr lang="en-US" sz="2200" dirty="0"/>
          </a:p>
        </p:txBody>
      </p:sp>
      <p:pic>
        <p:nvPicPr>
          <p:cNvPr id="4" name="Content Placeholder 3"/>
          <p:cNvPicPr>
            <a:picLocks noGrp="1" noChangeAspect="1"/>
          </p:cNvPicPr>
          <p:nvPr>
            <p:ph idx="1"/>
          </p:nvPr>
        </p:nvPicPr>
        <p:blipFill>
          <a:blip r:embed="rId2"/>
          <a:stretch>
            <a:fillRect/>
          </a:stretch>
        </p:blipFill>
        <p:spPr>
          <a:xfrm>
            <a:off x="1458790" y="1834356"/>
            <a:ext cx="9274419" cy="5023644"/>
          </a:xfrm>
          <a:prstGeom prst="rect">
            <a:avLst/>
          </a:prstGeom>
        </p:spPr>
      </p:pic>
    </p:spTree>
    <p:extLst>
      <p:ext uri="{BB962C8B-B14F-4D97-AF65-F5344CB8AC3E}">
        <p14:creationId xmlns:p14="http://schemas.microsoft.com/office/powerpoint/2010/main" val="31605164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14: </a:t>
            </a:r>
            <a:r>
              <a:rPr lang="en-US" sz="2200" dirty="0" smtClean="0"/>
              <a:t>You can see the IIS server default page opened in the browser as shown below. So here we are sure that IIS server is running on the machine</a:t>
            </a:r>
            <a:endParaRPr lang="en-US" sz="2200" dirty="0"/>
          </a:p>
        </p:txBody>
      </p:sp>
      <p:pic>
        <p:nvPicPr>
          <p:cNvPr id="4" name="Content Placeholder 3"/>
          <p:cNvPicPr>
            <a:picLocks noGrp="1" noChangeAspect="1"/>
          </p:cNvPicPr>
          <p:nvPr>
            <p:ph idx="1"/>
          </p:nvPr>
        </p:nvPicPr>
        <p:blipFill>
          <a:blip r:embed="rId2"/>
          <a:stretch>
            <a:fillRect/>
          </a:stretch>
        </p:blipFill>
        <p:spPr>
          <a:xfrm>
            <a:off x="1458790" y="1834356"/>
            <a:ext cx="9274419" cy="5023644"/>
          </a:xfrm>
          <a:prstGeom prst="rect">
            <a:avLst/>
          </a:prstGeom>
        </p:spPr>
      </p:pic>
    </p:spTree>
    <p:extLst>
      <p:ext uri="{BB962C8B-B14F-4D97-AF65-F5344CB8AC3E}">
        <p14:creationId xmlns:p14="http://schemas.microsoft.com/office/powerpoint/2010/main" val="1741978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7200" dirty="0"/>
              <a:t>Create a static website and check on a localhost</a:t>
            </a:r>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15926173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 </a:t>
            </a:r>
            <a:r>
              <a:rPr lang="en-US" sz="2200" dirty="0" smtClean="0"/>
              <a:t>In the new windows instance go </a:t>
            </a:r>
            <a:r>
              <a:rPr lang="en-US" sz="2200" dirty="0"/>
              <a:t>to location </a:t>
            </a:r>
            <a:r>
              <a:rPr lang="en-US" sz="2200" b="1" dirty="0"/>
              <a:t>C:\</a:t>
            </a:r>
            <a:r>
              <a:rPr lang="en-US" sz="2200" b="1" dirty="0" smtClean="0"/>
              <a:t>inetpub\wwwroot </a:t>
            </a:r>
            <a:r>
              <a:rPr lang="en-US" sz="2200" dirty="0" smtClean="0"/>
              <a:t>and create new file </a:t>
            </a:r>
            <a:r>
              <a:rPr lang="en-US" sz="2200" b="1" dirty="0" smtClean="0"/>
              <a:t>index.html</a:t>
            </a:r>
            <a:r>
              <a:rPr lang="en-US" sz="2200" dirty="0" smtClean="0"/>
              <a:t> here</a:t>
            </a:r>
            <a:endParaRPr lang="en-US" sz="2200" dirty="0"/>
          </a:p>
        </p:txBody>
      </p:sp>
      <p:pic>
        <p:nvPicPr>
          <p:cNvPr id="4" name="Content Placeholder 3"/>
          <p:cNvPicPr>
            <a:picLocks noGrp="1" noChangeAspect="1"/>
          </p:cNvPicPr>
          <p:nvPr>
            <p:ph idx="1"/>
          </p:nvPr>
        </p:nvPicPr>
        <p:blipFill>
          <a:blip r:embed="rId2"/>
          <a:stretch>
            <a:fillRect/>
          </a:stretch>
        </p:blipFill>
        <p:spPr>
          <a:xfrm>
            <a:off x="1771698" y="1825625"/>
            <a:ext cx="8648603" cy="5032375"/>
          </a:xfrm>
          <a:prstGeom prst="rect">
            <a:avLst/>
          </a:prstGeom>
        </p:spPr>
      </p:pic>
    </p:spTree>
    <p:extLst>
      <p:ext uri="{BB962C8B-B14F-4D97-AF65-F5344CB8AC3E}">
        <p14:creationId xmlns:p14="http://schemas.microsoft.com/office/powerpoint/2010/main" val="15104289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2: </a:t>
            </a:r>
            <a:r>
              <a:rPr lang="en-US" sz="2200" dirty="0" smtClean="0"/>
              <a:t>Open </a:t>
            </a:r>
            <a:r>
              <a:rPr lang="en-US" sz="2200" b="1" dirty="0" smtClean="0"/>
              <a:t>index.html</a:t>
            </a:r>
            <a:r>
              <a:rPr lang="en-US" sz="2200" dirty="0" smtClean="0"/>
              <a:t> file and add following content. This is a simple web page which counts the number of characters entered by user in the </a:t>
            </a:r>
            <a:r>
              <a:rPr lang="en-US" sz="2200" dirty="0" err="1" smtClean="0"/>
              <a:t>textfield</a:t>
            </a:r>
            <a:endParaRPr lang="en-US" sz="2200" dirty="0"/>
          </a:p>
        </p:txBody>
      </p:sp>
      <p:pic>
        <p:nvPicPr>
          <p:cNvPr id="4" name="Content Placeholder 3"/>
          <p:cNvPicPr>
            <a:picLocks noGrp="1" noChangeAspect="1"/>
          </p:cNvPicPr>
          <p:nvPr>
            <p:ph idx="1"/>
          </p:nvPr>
        </p:nvPicPr>
        <p:blipFill>
          <a:blip r:embed="rId2"/>
          <a:stretch>
            <a:fillRect/>
          </a:stretch>
        </p:blipFill>
        <p:spPr>
          <a:xfrm>
            <a:off x="1771698" y="1825625"/>
            <a:ext cx="8648603" cy="5032375"/>
          </a:xfrm>
          <a:prstGeom prst="rect">
            <a:avLst/>
          </a:prstGeom>
        </p:spPr>
      </p:pic>
    </p:spTree>
    <p:extLst>
      <p:ext uri="{BB962C8B-B14F-4D97-AF65-F5344CB8AC3E}">
        <p14:creationId xmlns:p14="http://schemas.microsoft.com/office/powerpoint/2010/main" val="27749144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3: </a:t>
            </a:r>
            <a:r>
              <a:rPr lang="en-US" sz="2200" dirty="0" smtClean="0"/>
              <a:t>Check the IP address again from localhost </a:t>
            </a:r>
            <a:r>
              <a:rPr lang="en-US" sz="2200" dirty="0"/>
              <a:t>(</a:t>
            </a:r>
            <a:r>
              <a:rPr lang="en-US" sz="2200" dirty="0" smtClean="0"/>
              <a:t>your machine) browser. </a:t>
            </a:r>
            <a:endParaRPr lang="en-US" sz="2200" dirty="0"/>
          </a:p>
        </p:txBody>
      </p:sp>
      <p:pic>
        <p:nvPicPr>
          <p:cNvPr id="6" name="Content Placeholder 5"/>
          <p:cNvPicPr>
            <a:picLocks noGrp="1" noChangeAspect="1"/>
          </p:cNvPicPr>
          <p:nvPr>
            <p:ph idx="1"/>
          </p:nvPr>
        </p:nvPicPr>
        <p:blipFill>
          <a:blip r:embed="rId2"/>
          <a:stretch>
            <a:fillRect/>
          </a:stretch>
        </p:blipFill>
        <p:spPr>
          <a:xfrm>
            <a:off x="1450731" y="1768474"/>
            <a:ext cx="9290538" cy="5032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561351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7200" dirty="0" smtClean="0"/>
              <a:t>Create an EC2 instance </a:t>
            </a:r>
          </a:p>
          <a:p>
            <a:pPr marL="0" indent="0">
              <a:buNone/>
            </a:pPr>
            <a:r>
              <a:rPr lang="en-US" sz="5500" dirty="0" smtClean="0"/>
              <a:t>(OS: Windows 2012 R2 Base)</a:t>
            </a:r>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29754855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7200" dirty="0"/>
              <a:t>Create an image of the machine and save the AMI</a:t>
            </a:r>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1889806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 </a:t>
            </a:r>
            <a:r>
              <a:rPr lang="en-US" sz="2200" dirty="0" smtClean="0"/>
              <a:t>To create an image first go to </a:t>
            </a:r>
            <a:r>
              <a:rPr lang="en-US" sz="2200" b="1" dirty="0" smtClean="0"/>
              <a:t>EC2 &gt; instances</a:t>
            </a:r>
            <a:r>
              <a:rPr lang="en-US" sz="2200" dirty="0" smtClean="0"/>
              <a:t>. </a:t>
            </a:r>
            <a:br>
              <a:rPr lang="en-US" sz="2200" dirty="0" smtClean="0"/>
            </a:br>
            <a:r>
              <a:rPr lang="en-US" sz="2200" dirty="0" smtClean="0"/>
              <a:t>Click on </a:t>
            </a:r>
            <a:r>
              <a:rPr lang="en-US" sz="2200" b="1" dirty="0" smtClean="0"/>
              <a:t>Actions &gt; Image and templates &gt; create image</a:t>
            </a:r>
            <a:endParaRPr lang="en-US" sz="2200" b="1" dirty="0"/>
          </a:p>
        </p:txBody>
      </p:sp>
      <p:pic>
        <p:nvPicPr>
          <p:cNvPr id="4" name="Content Placeholder 3"/>
          <p:cNvPicPr>
            <a:picLocks noGrp="1" noChangeAspect="1"/>
          </p:cNvPicPr>
          <p:nvPr>
            <p:ph idx="1"/>
          </p:nvPr>
        </p:nvPicPr>
        <p:blipFill>
          <a:blip r:embed="rId2"/>
          <a:stretch>
            <a:fillRect/>
          </a:stretch>
        </p:blipFill>
        <p:spPr>
          <a:xfrm>
            <a:off x="971598" y="1825625"/>
            <a:ext cx="10248803" cy="4351338"/>
          </a:xfrm>
          <a:prstGeom prst="rect">
            <a:avLst/>
          </a:prstGeom>
        </p:spPr>
      </p:pic>
    </p:spTree>
    <p:extLst>
      <p:ext uri="{BB962C8B-B14F-4D97-AF65-F5344CB8AC3E}">
        <p14:creationId xmlns:p14="http://schemas.microsoft.com/office/powerpoint/2010/main" val="25421058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2: </a:t>
            </a:r>
            <a:r>
              <a:rPr lang="en-US" sz="2200" dirty="0" smtClean="0"/>
              <a:t>Give Image name e.g. </a:t>
            </a:r>
            <a:r>
              <a:rPr lang="en-US" sz="2200" b="1" dirty="0" smtClean="0"/>
              <a:t>MyWindows2012R2Image, Description</a:t>
            </a:r>
            <a:r>
              <a:rPr lang="en-US" sz="2200" dirty="0" smtClean="0"/>
              <a:t>, keep other default settings and click on </a:t>
            </a:r>
            <a:r>
              <a:rPr lang="en-US" sz="2200" b="1" dirty="0" smtClean="0"/>
              <a:t>Create Image</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41883698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3: </a:t>
            </a:r>
            <a:r>
              <a:rPr lang="en-US" sz="2200" dirty="0" smtClean="0"/>
              <a:t>Click on </a:t>
            </a:r>
            <a:r>
              <a:rPr lang="en-US" sz="2200" b="1" dirty="0" smtClean="0"/>
              <a:t>Images &gt; AMI </a:t>
            </a:r>
            <a:r>
              <a:rPr lang="en-US" sz="2200" dirty="0" smtClean="0"/>
              <a:t>on the left menu under </a:t>
            </a:r>
            <a:r>
              <a:rPr lang="en-US" sz="2200" b="1" dirty="0" smtClean="0"/>
              <a:t>EC2, </a:t>
            </a:r>
            <a:r>
              <a:rPr lang="en-US" sz="2200" dirty="0" smtClean="0"/>
              <a:t>select the image created from the list on the right hand side, you can see the image details below</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22960596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sz="7200" dirty="0"/>
              <a:t>Create a new instance using the AMI you have saved</a:t>
            </a:r>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26040316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 </a:t>
            </a:r>
            <a:r>
              <a:rPr lang="en-US" sz="2200" dirty="0" smtClean="0"/>
              <a:t>Now create 2 new instances from the AMI created from the above steps. Go to </a:t>
            </a:r>
            <a:r>
              <a:rPr lang="en-US" sz="2200" b="1" dirty="0" smtClean="0"/>
              <a:t>EC2 &gt; instances &gt; Launch an instance. </a:t>
            </a:r>
            <a:r>
              <a:rPr lang="en-US" sz="2200" dirty="0" smtClean="0"/>
              <a:t>Give server name e.g. </a:t>
            </a:r>
            <a:r>
              <a:rPr lang="en-US" sz="2200" b="1" dirty="0" smtClean="0"/>
              <a:t>MyWindows2012R2-Server. </a:t>
            </a:r>
            <a:r>
              <a:rPr lang="en-US" sz="2200" dirty="0" smtClean="0"/>
              <a:t>Click on </a:t>
            </a:r>
            <a:r>
              <a:rPr lang="en-US" sz="2200" b="1" dirty="0" smtClean="0"/>
              <a:t>My AMIs </a:t>
            </a:r>
            <a:r>
              <a:rPr lang="en-US" sz="2200" dirty="0" smtClean="0"/>
              <a:t>tab</a:t>
            </a:r>
            <a:r>
              <a:rPr lang="en-US" sz="2200" b="1" dirty="0" smtClean="0"/>
              <a:t>, </a:t>
            </a:r>
            <a:r>
              <a:rPr lang="en-US" sz="2200" dirty="0" smtClean="0"/>
              <a:t>select</a:t>
            </a:r>
            <a:r>
              <a:rPr lang="en-US" sz="2200" b="1" dirty="0" smtClean="0"/>
              <a:t> </a:t>
            </a:r>
            <a:r>
              <a:rPr lang="en-US" sz="2200" dirty="0" smtClean="0"/>
              <a:t>option</a:t>
            </a:r>
            <a:r>
              <a:rPr lang="en-US" sz="2200" b="1" dirty="0" smtClean="0"/>
              <a:t> Owned by me </a:t>
            </a:r>
            <a:r>
              <a:rPr lang="en-US" sz="2200" dirty="0" smtClean="0"/>
              <a:t>and</a:t>
            </a:r>
            <a:r>
              <a:rPr lang="en-US" sz="2200" b="1" dirty="0" smtClean="0"/>
              <a:t> </a:t>
            </a:r>
            <a:r>
              <a:rPr lang="en-US" sz="2200" dirty="0" smtClean="0"/>
              <a:t>select</a:t>
            </a:r>
            <a:r>
              <a:rPr lang="en-US" sz="2200" b="1" dirty="0" smtClean="0"/>
              <a:t> </a:t>
            </a:r>
            <a:r>
              <a:rPr lang="en-US" sz="2200" dirty="0" smtClean="0"/>
              <a:t>the</a:t>
            </a:r>
            <a:r>
              <a:rPr lang="en-US" sz="2200" b="1" dirty="0" smtClean="0"/>
              <a:t> </a:t>
            </a:r>
            <a:r>
              <a:rPr lang="en-US" sz="2200" dirty="0" smtClean="0"/>
              <a:t>image</a:t>
            </a:r>
            <a:r>
              <a:rPr lang="en-US" sz="2200" b="1" dirty="0" smtClean="0"/>
              <a:t> MyWindows2012R2Image </a:t>
            </a:r>
            <a:r>
              <a:rPr lang="en-US" sz="2200" dirty="0" smtClean="0"/>
              <a:t>you have created in above steps as shown below</a:t>
            </a:r>
            <a:endParaRPr lang="en-US" sz="2200" dirty="0"/>
          </a:p>
        </p:txBody>
      </p:sp>
      <p:pic>
        <p:nvPicPr>
          <p:cNvPr id="7" name="Content Placeholder 6"/>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22434066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2: </a:t>
            </a:r>
            <a:r>
              <a:rPr lang="en-US" sz="2200" dirty="0" smtClean="0"/>
              <a:t>Select instance type e.g.</a:t>
            </a:r>
            <a:r>
              <a:rPr lang="en-US" sz="2200" b="1" dirty="0" smtClean="0"/>
              <a:t> t2.micro </a:t>
            </a:r>
            <a:r>
              <a:rPr lang="en-US" sz="2200" dirty="0" smtClean="0"/>
              <a:t>and</a:t>
            </a:r>
            <a:r>
              <a:rPr lang="en-US" sz="2200" b="1" dirty="0" smtClean="0"/>
              <a:t> Key pair </a:t>
            </a:r>
            <a:r>
              <a:rPr lang="en-US" sz="2200" dirty="0" smtClean="0"/>
              <a:t>which is downloaded before (here you can create new Key pair if required)</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25369398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3: </a:t>
            </a:r>
            <a:r>
              <a:rPr lang="en-US" sz="2200" dirty="0" smtClean="0"/>
              <a:t>Select </a:t>
            </a:r>
            <a:r>
              <a:rPr lang="en-US" sz="2200" b="1" dirty="0" smtClean="0"/>
              <a:t>Create security group </a:t>
            </a:r>
            <a:r>
              <a:rPr lang="en-US" sz="2200" dirty="0" smtClean="0"/>
              <a:t>and following 2 options below- </a:t>
            </a:r>
            <a:r>
              <a:rPr lang="en-US" sz="2200" b="1" dirty="0" smtClean="0"/>
              <a:t/>
            </a:r>
            <a:br>
              <a:rPr lang="en-US" sz="2200" b="1" dirty="0" smtClean="0"/>
            </a:br>
            <a:r>
              <a:rPr lang="en-US" sz="2200" b="1" dirty="0" smtClean="0"/>
              <a:t>1. Allow RDP traffic from</a:t>
            </a:r>
            <a:r>
              <a:rPr lang="en-US" sz="2200" dirty="0" smtClean="0"/>
              <a:t/>
            </a:r>
            <a:br>
              <a:rPr lang="en-US" sz="2200" dirty="0" smtClean="0"/>
            </a:br>
            <a:r>
              <a:rPr lang="en-US" sz="2200" b="1" dirty="0" smtClean="0"/>
              <a:t>2. Allow HTTP traffic from the internet </a:t>
            </a:r>
            <a:br>
              <a:rPr lang="en-US" sz="2200" b="1" dirty="0" smtClean="0"/>
            </a:br>
            <a:r>
              <a:rPr lang="en-US" sz="2200" dirty="0" smtClean="0"/>
              <a:t>Now click on </a:t>
            </a:r>
            <a:r>
              <a:rPr lang="en-US" sz="2200" b="1" dirty="0" smtClean="0"/>
              <a:t>Launch Instance</a:t>
            </a:r>
            <a:endParaRPr lang="en-US" sz="2200" b="1"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32340397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4: </a:t>
            </a:r>
            <a:r>
              <a:rPr lang="en-US" sz="2200" dirty="0" smtClean="0"/>
              <a:t>You can see 2 new instances running in </a:t>
            </a:r>
            <a:r>
              <a:rPr lang="en-US" sz="2200" b="1" dirty="0" smtClean="0"/>
              <a:t>EC2 &gt; instances </a:t>
            </a:r>
            <a:r>
              <a:rPr lang="en-US" sz="2200" dirty="0" smtClean="0"/>
              <a:t>as shown below</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210129070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5: </a:t>
            </a:r>
            <a:r>
              <a:rPr lang="en-US" sz="2200" dirty="0" smtClean="0"/>
              <a:t>Rename the instance names by clicking edit icon as shown below </a:t>
            </a:r>
            <a:br>
              <a:rPr lang="en-US" sz="2200" dirty="0" smtClean="0"/>
            </a:br>
            <a:r>
              <a:rPr lang="en-US" sz="2200" dirty="0" smtClean="0"/>
              <a:t>e.g. </a:t>
            </a:r>
            <a:r>
              <a:rPr lang="en-US" sz="2200" b="1" dirty="0" smtClean="0"/>
              <a:t>MyWindows2012R2-server1</a:t>
            </a:r>
            <a:r>
              <a:rPr lang="en-US" sz="2200" dirty="0" smtClean="0"/>
              <a:t>, </a:t>
            </a:r>
            <a:r>
              <a:rPr lang="en-US" sz="2200" b="1" dirty="0" smtClean="0"/>
              <a:t>MyWindows2012R2-server2</a:t>
            </a:r>
            <a:endParaRPr lang="en-US" sz="2200" b="1"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766777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 </a:t>
            </a:r>
            <a:r>
              <a:rPr lang="en-US" sz="2200" dirty="0" smtClean="0"/>
              <a:t>Go o EC2 service after login to AWS console and click on </a:t>
            </a:r>
            <a:r>
              <a:rPr lang="en-US" sz="2200" b="1" dirty="0" smtClean="0"/>
              <a:t>Launch instance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17761644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6: </a:t>
            </a:r>
            <a:r>
              <a:rPr lang="en-US" sz="2200" dirty="0"/>
              <a:t>S</a:t>
            </a:r>
            <a:r>
              <a:rPr lang="en-US" sz="2200" dirty="0" smtClean="0"/>
              <a:t>elect</a:t>
            </a:r>
            <a:r>
              <a:rPr lang="en-US" sz="2200" b="1" dirty="0" smtClean="0"/>
              <a:t> MyWindows2012R2-server1. </a:t>
            </a:r>
            <a:r>
              <a:rPr lang="en-US" sz="2200" dirty="0" smtClean="0"/>
              <a:t>Copy</a:t>
            </a:r>
            <a:r>
              <a:rPr lang="en-US" sz="2200" b="1" dirty="0" smtClean="0"/>
              <a:t> Public IP, </a:t>
            </a:r>
            <a:r>
              <a:rPr lang="en-US" sz="2200" dirty="0" smtClean="0"/>
              <a:t>open new browser</a:t>
            </a:r>
            <a:r>
              <a:rPr lang="en-US" sz="2200" b="1" dirty="0" smtClean="0"/>
              <a:t>, </a:t>
            </a:r>
            <a:r>
              <a:rPr lang="en-US" sz="2200" dirty="0" smtClean="0"/>
              <a:t>put this IP address in address bar and hit enter</a:t>
            </a:r>
            <a:r>
              <a:rPr lang="en-US" sz="2200" b="1" dirty="0" smtClean="0"/>
              <a:t>.</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11056559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7: </a:t>
            </a:r>
            <a:r>
              <a:rPr lang="en-US" sz="2200" dirty="0" smtClean="0"/>
              <a:t>You can verify your web application is running on </a:t>
            </a:r>
            <a:r>
              <a:rPr lang="en-US" sz="2200" b="1" dirty="0"/>
              <a:t>MyWindows2012R2-server1 </a:t>
            </a:r>
            <a:r>
              <a:rPr lang="en-US" sz="2200" dirty="0" smtClean="0"/>
              <a:t>by checking hostname shown on the top of web page</a:t>
            </a:r>
            <a:endParaRPr lang="en-US" sz="2200" dirty="0"/>
          </a:p>
        </p:txBody>
      </p:sp>
      <p:pic>
        <p:nvPicPr>
          <p:cNvPr id="6" name="Content Placeholder 5"/>
          <p:cNvPicPr>
            <a:picLocks noGrp="1" noChangeAspect="1"/>
          </p:cNvPicPr>
          <p:nvPr>
            <p:ph idx="1"/>
          </p:nvPr>
        </p:nvPicPr>
        <p:blipFill>
          <a:blip r:embed="rId2"/>
          <a:stretch>
            <a:fillRect/>
          </a:stretch>
        </p:blipFill>
        <p:spPr>
          <a:xfrm>
            <a:off x="1328268" y="1825625"/>
            <a:ext cx="9290538" cy="5032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384622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8: </a:t>
            </a:r>
            <a:r>
              <a:rPr lang="en-US" sz="2200" dirty="0" smtClean="0"/>
              <a:t>Select</a:t>
            </a:r>
            <a:r>
              <a:rPr lang="en-US" sz="2200" b="1" dirty="0" smtClean="0"/>
              <a:t> MyWindows2012R2-server2. </a:t>
            </a:r>
            <a:r>
              <a:rPr lang="en-US" sz="2200" dirty="0"/>
              <a:t>Copy</a:t>
            </a:r>
            <a:r>
              <a:rPr lang="en-US" sz="2200" b="1" dirty="0"/>
              <a:t> Public IP, </a:t>
            </a:r>
            <a:r>
              <a:rPr lang="en-US" sz="2200" dirty="0"/>
              <a:t>open new browser</a:t>
            </a:r>
            <a:r>
              <a:rPr lang="en-US" sz="2200" b="1" dirty="0"/>
              <a:t>, </a:t>
            </a:r>
            <a:r>
              <a:rPr lang="en-US" sz="2200" dirty="0"/>
              <a:t>put this IP address in address bar and hit enter</a:t>
            </a:r>
            <a:r>
              <a:rPr lang="en-US" sz="2200" b="1" dirty="0"/>
              <a:t>.</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30537014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9:</a:t>
            </a:r>
            <a:r>
              <a:rPr lang="en-US" sz="2200" dirty="0"/>
              <a:t>You can verify your web application is running on </a:t>
            </a:r>
            <a:r>
              <a:rPr lang="en-US" sz="2200" b="1" dirty="0" smtClean="0"/>
              <a:t>MyWindows2012R2-server2 </a:t>
            </a:r>
            <a:r>
              <a:rPr lang="en-US" sz="2200" dirty="0"/>
              <a:t>by checking hostname shown on the top of web page</a:t>
            </a:r>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34831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sz="7200" dirty="0"/>
              <a:t>Create a Load Balancer and attach the instances you have done </a:t>
            </a:r>
            <a:r>
              <a:rPr lang="en-US" sz="7200" dirty="0" smtClean="0"/>
              <a:t>before</a:t>
            </a:r>
          </a:p>
          <a:p>
            <a:pPr marL="0" indent="0">
              <a:buNone/>
            </a:pPr>
            <a:endParaRPr lang="en-US" sz="7200" dirty="0" smtClean="0"/>
          </a:p>
          <a:p>
            <a:pPr marL="0" indent="0">
              <a:buNone/>
            </a:pPr>
            <a:r>
              <a:rPr lang="en-US" sz="2600" b="1" dirty="0"/>
              <a:t>Note</a:t>
            </a:r>
            <a:r>
              <a:rPr lang="en-US" sz="2600" dirty="0"/>
              <a:t>: All configuration selected as per free tier available</a:t>
            </a:r>
          </a:p>
          <a:p>
            <a:pPr marL="0" indent="0">
              <a:buNone/>
            </a:pPr>
            <a:endParaRPr lang="en-US" sz="7200" dirty="0"/>
          </a:p>
          <a:p>
            <a:endParaRPr lang="en-US" dirty="0"/>
          </a:p>
        </p:txBody>
      </p:sp>
    </p:spTree>
    <p:extLst>
      <p:ext uri="{BB962C8B-B14F-4D97-AF65-F5344CB8AC3E}">
        <p14:creationId xmlns:p14="http://schemas.microsoft.com/office/powerpoint/2010/main" val="11909291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 </a:t>
            </a:r>
            <a:r>
              <a:rPr lang="en-US" sz="2200" dirty="0" smtClean="0"/>
              <a:t>Go to </a:t>
            </a:r>
            <a:r>
              <a:rPr lang="en-US" sz="2200" b="1" dirty="0" smtClean="0"/>
              <a:t>Load balancer </a:t>
            </a:r>
            <a:r>
              <a:rPr lang="en-US" sz="2200" dirty="0" smtClean="0"/>
              <a:t>from</a:t>
            </a:r>
            <a:r>
              <a:rPr lang="en-US" sz="2200" b="1" dirty="0" smtClean="0"/>
              <a:t> EC2 </a:t>
            </a:r>
            <a:r>
              <a:rPr lang="en-US" sz="2200" dirty="0" smtClean="0"/>
              <a:t>service</a:t>
            </a:r>
            <a:r>
              <a:rPr lang="en-US" sz="2200" b="1" dirty="0" smtClean="0"/>
              <a:t> </a:t>
            </a:r>
            <a:r>
              <a:rPr lang="en-US" sz="2200" dirty="0" smtClean="0"/>
              <a:t>left</a:t>
            </a:r>
            <a:r>
              <a:rPr lang="en-US" sz="2200" b="1" dirty="0" smtClean="0"/>
              <a:t> </a:t>
            </a:r>
            <a:r>
              <a:rPr lang="en-US" sz="2200" dirty="0" smtClean="0"/>
              <a:t>menu</a:t>
            </a:r>
            <a:r>
              <a:rPr lang="en-US" sz="2200" b="1" dirty="0" smtClean="0"/>
              <a:t>, </a:t>
            </a:r>
            <a:r>
              <a:rPr lang="en-US" sz="2200" dirty="0" smtClean="0"/>
              <a:t>select</a:t>
            </a:r>
            <a:r>
              <a:rPr lang="en-US" sz="2200" b="1" dirty="0" smtClean="0"/>
              <a:t> Classic Load Balancer </a:t>
            </a:r>
            <a:r>
              <a:rPr lang="en-US" sz="2200" dirty="0" smtClean="0"/>
              <a:t>and</a:t>
            </a:r>
            <a:r>
              <a:rPr lang="en-US" sz="2200" b="1" dirty="0" smtClean="0"/>
              <a:t> </a:t>
            </a:r>
            <a:r>
              <a:rPr lang="en-US" sz="2200" dirty="0" smtClean="0"/>
              <a:t>click</a:t>
            </a:r>
            <a:r>
              <a:rPr lang="en-US" sz="2200" b="1" dirty="0" smtClean="0"/>
              <a:t> </a:t>
            </a:r>
            <a:r>
              <a:rPr lang="en-US" sz="2200" dirty="0" smtClean="0"/>
              <a:t>on</a:t>
            </a:r>
            <a:r>
              <a:rPr lang="en-US" sz="2200" b="1" dirty="0" smtClean="0"/>
              <a:t> create</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11081762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2: </a:t>
            </a:r>
            <a:r>
              <a:rPr lang="en-US" sz="2200" dirty="0" smtClean="0"/>
              <a:t>Give name to load balancer e.g. </a:t>
            </a:r>
            <a:r>
              <a:rPr lang="en-US" sz="2200" b="1" dirty="0" err="1" smtClean="0"/>
              <a:t>MyApplicationLB</a:t>
            </a:r>
            <a:r>
              <a:rPr lang="en-US" sz="2200" b="1" dirty="0" smtClean="0"/>
              <a:t>, </a:t>
            </a:r>
            <a:r>
              <a:rPr lang="en-US" sz="2200" dirty="0" smtClean="0"/>
              <a:t>select your VPC (or default) in </a:t>
            </a:r>
            <a:r>
              <a:rPr lang="en-US" sz="2200" b="1" dirty="0" smtClean="0"/>
              <a:t>Create LB inside </a:t>
            </a:r>
            <a:r>
              <a:rPr lang="en-US" sz="2200" dirty="0" smtClean="0"/>
              <a:t>and</a:t>
            </a:r>
            <a:r>
              <a:rPr lang="en-US" sz="2200" b="1" dirty="0" smtClean="0"/>
              <a:t> </a:t>
            </a:r>
            <a:r>
              <a:rPr lang="en-US" sz="2200" dirty="0" smtClean="0"/>
              <a:t>select</a:t>
            </a:r>
            <a:r>
              <a:rPr lang="en-US" sz="2200" b="1" dirty="0" smtClean="0"/>
              <a:t> Enable advanced VPC configuration.  </a:t>
            </a:r>
            <a:r>
              <a:rPr lang="en-US" sz="2200" dirty="0" smtClean="0"/>
              <a:t>Now in the below part you will see the </a:t>
            </a:r>
            <a:r>
              <a:rPr lang="en-US" sz="2200" b="1" dirty="0" smtClean="0"/>
              <a:t>Available subnets </a:t>
            </a:r>
            <a:r>
              <a:rPr lang="en-US" sz="2200" dirty="0" smtClean="0"/>
              <a:t>of selected VPC and you need to select at least 2 subnets where the load balancer will be created</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28806748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3: </a:t>
            </a:r>
            <a:r>
              <a:rPr lang="en-US" sz="2200" dirty="0" smtClean="0"/>
              <a:t>Select option </a:t>
            </a:r>
            <a:r>
              <a:rPr lang="en-US" sz="2200" b="1" dirty="0" smtClean="0"/>
              <a:t>Create a new security group</a:t>
            </a:r>
            <a:r>
              <a:rPr lang="en-US" sz="2200" dirty="0" smtClean="0"/>
              <a:t> (you can select existing if you require). Give Security group name </a:t>
            </a:r>
            <a:r>
              <a:rPr lang="en-US" sz="2200" b="1" dirty="0" smtClean="0"/>
              <a:t>e.g. </a:t>
            </a:r>
            <a:r>
              <a:rPr lang="en-US" sz="2200" b="1" dirty="0" err="1" smtClean="0"/>
              <a:t>MyApplicationSG</a:t>
            </a:r>
            <a:r>
              <a:rPr lang="en-US" sz="2200" b="1" dirty="0" smtClean="0"/>
              <a:t>. </a:t>
            </a:r>
            <a:r>
              <a:rPr lang="en-US" sz="2200" dirty="0" smtClean="0"/>
              <a:t>Keep Custom TCP entry for port 80 below and click on </a:t>
            </a:r>
            <a:r>
              <a:rPr lang="en-US" sz="2200" b="1" dirty="0" smtClean="0"/>
              <a:t>Configure Security Settings </a:t>
            </a:r>
            <a:r>
              <a:rPr lang="en-US" sz="2200" dirty="0" smtClean="0"/>
              <a:t>button below</a:t>
            </a:r>
            <a:endParaRPr lang="en-US" sz="2200" dirty="0"/>
          </a:p>
        </p:txBody>
      </p:sp>
      <p:pic>
        <p:nvPicPr>
          <p:cNvPr id="6" name="Content Placeholder 5"/>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5302276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4: </a:t>
            </a:r>
            <a:r>
              <a:rPr lang="en-US" sz="2200" dirty="0" smtClean="0"/>
              <a:t>Click on </a:t>
            </a:r>
            <a:r>
              <a:rPr lang="en-US" sz="2200" b="1" dirty="0" smtClean="0"/>
              <a:t>Configure Health Check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14893581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5: </a:t>
            </a:r>
            <a:r>
              <a:rPr lang="en-US" sz="2200" dirty="0" smtClean="0"/>
              <a:t>Keep the default settings (you can customize if you want) and click on </a:t>
            </a:r>
            <a:r>
              <a:rPr lang="en-US" sz="2200" b="1" dirty="0" smtClean="0"/>
              <a:t>Add EC2 instance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37366170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b="1" dirty="0" smtClean="0"/>
              <a:t>Step 2: </a:t>
            </a:r>
            <a:r>
              <a:rPr lang="en-US" sz="2200" dirty="0" smtClean="0"/>
              <a:t>Give instance name like </a:t>
            </a:r>
            <a:r>
              <a:rPr lang="en-US" sz="2200" b="1" dirty="0" smtClean="0"/>
              <a:t>MyWindows2012R2Machine. </a:t>
            </a:r>
            <a:r>
              <a:rPr lang="en-US" sz="2200" dirty="0" smtClean="0"/>
              <a:t>Select Widows in AMI section and then select AMI </a:t>
            </a:r>
            <a:r>
              <a:rPr lang="en-US" sz="2200" b="1" dirty="0" smtClean="0"/>
              <a:t>Microsoft Windows Server 2012 R2 Base. </a:t>
            </a:r>
            <a:r>
              <a:rPr lang="en-US" sz="2200" dirty="0" smtClean="0"/>
              <a:t>Keep</a:t>
            </a:r>
            <a:r>
              <a:rPr lang="en-US" sz="2200" b="1" dirty="0" smtClean="0"/>
              <a:t> Number of instances </a:t>
            </a:r>
            <a:r>
              <a:rPr lang="en-US" sz="2200" dirty="0" smtClean="0"/>
              <a:t>to 1 in </a:t>
            </a:r>
            <a:r>
              <a:rPr lang="en-US" sz="2200" b="1" dirty="0" smtClean="0"/>
              <a:t>Summary</a:t>
            </a:r>
            <a:r>
              <a:rPr lang="en-US" sz="2200" dirty="0" smtClean="0"/>
              <a:t> section </a:t>
            </a:r>
            <a:endParaRPr lang="en-US" sz="2200" dirty="0"/>
          </a:p>
        </p:txBody>
      </p:sp>
      <p:pic>
        <p:nvPicPr>
          <p:cNvPr id="8" name="Content Placeholder 7"/>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6332449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6</a:t>
            </a:r>
            <a:r>
              <a:rPr lang="en-US" sz="2200" b="1" dirty="0" smtClean="0"/>
              <a:t>: </a:t>
            </a:r>
            <a:r>
              <a:rPr lang="en-US" sz="2200" dirty="0" smtClean="0"/>
              <a:t>Now select </a:t>
            </a:r>
            <a:r>
              <a:rPr lang="en-US" sz="2200" b="1" dirty="0" smtClean="0"/>
              <a:t>EC2 instances </a:t>
            </a:r>
            <a:r>
              <a:rPr lang="en-US" sz="2200" dirty="0" smtClean="0"/>
              <a:t>for load balancer and select below settings</a:t>
            </a:r>
            <a:r>
              <a:rPr lang="en-US" sz="2200" b="1" dirty="0" smtClean="0"/>
              <a:t/>
            </a:r>
            <a:br>
              <a:rPr lang="en-US" sz="2200" b="1" dirty="0" smtClean="0"/>
            </a:br>
            <a:r>
              <a:rPr lang="en-US" sz="2200" b="1" dirty="0" smtClean="0"/>
              <a:t>1. Enable Cross-Zone Load Balancing</a:t>
            </a:r>
            <a:br>
              <a:rPr lang="en-US" sz="2200" b="1" dirty="0" smtClean="0"/>
            </a:br>
            <a:r>
              <a:rPr lang="en-US" sz="2200" b="1" dirty="0" smtClean="0"/>
              <a:t>2. Enable Connection Draining</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7060972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7:  Add Tags </a:t>
            </a:r>
            <a:r>
              <a:rPr lang="en-US" sz="2200" dirty="0" smtClean="0"/>
              <a:t>if you want and click on </a:t>
            </a:r>
            <a:r>
              <a:rPr lang="en-US" sz="2200" b="1" dirty="0" smtClean="0"/>
              <a:t>Review and Create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30191807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8: </a:t>
            </a:r>
            <a:r>
              <a:rPr lang="en-US" sz="2200" dirty="0" smtClean="0"/>
              <a:t>Click on </a:t>
            </a:r>
            <a:r>
              <a:rPr lang="en-US" sz="2200" b="1" dirty="0" smtClean="0"/>
              <a:t>Create </a:t>
            </a:r>
            <a:r>
              <a:rPr lang="en-US" sz="2200" dirty="0" smtClean="0"/>
              <a:t>button in Review screen</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21545405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7200"/>
              <a:t>Check the DNS name on the browser</a:t>
            </a:r>
          </a:p>
          <a:p>
            <a:pPr marL="0" indent="0">
              <a:buNone/>
            </a:pPr>
            <a:endParaRPr lang="en-US" sz="7200" dirty="0" smtClean="0"/>
          </a:p>
          <a:p>
            <a:pPr marL="0" indent="0">
              <a:buNone/>
            </a:pPr>
            <a:r>
              <a:rPr lang="en-US" sz="2600" b="1" dirty="0"/>
              <a:t>Note</a:t>
            </a:r>
            <a:r>
              <a:rPr lang="en-US" sz="2600" dirty="0"/>
              <a:t>: All configuration selected as per free tier available</a:t>
            </a:r>
          </a:p>
          <a:p>
            <a:pPr marL="0" indent="0">
              <a:buNone/>
            </a:pPr>
            <a:endParaRPr lang="en-US" sz="7200" dirty="0"/>
          </a:p>
          <a:p>
            <a:endParaRPr lang="en-US" dirty="0"/>
          </a:p>
        </p:txBody>
      </p:sp>
    </p:spTree>
    <p:extLst>
      <p:ext uri="{BB962C8B-B14F-4D97-AF65-F5344CB8AC3E}">
        <p14:creationId xmlns:p14="http://schemas.microsoft.com/office/powerpoint/2010/main" val="19488075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 </a:t>
            </a:r>
            <a:r>
              <a:rPr lang="en-US" sz="2200" dirty="0" smtClean="0"/>
              <a:t>Go to EC Load balancers list and copy </a:t>
            </a:r>
            <a:r>
              <a:rPr lang="en-US" sz="2200" b="1" dirty="0" smtClean="0"/>
              <a:t>DNS name </a:t>
            </a:r>
            <a:r>
              <a:rPr lang="en-US" sz="2200" dirty="0" smtClean="0"/>
              <a:t>of the new Load balancer created </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411074024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t>Step </a:t>
            </a:r>
            <a:r>
              <a:rPr lang="en-US" sz="2200" b="1" dirty="0" smtClean="0"/>
              <a:t>2: </a:t>
            </a:r>
            <a:r>
              <a:rPr lang="en-US" sz="2200" dirty="0" smtClean="0"/>
              <a:t>Open new browser, put </a:t>
            </a:r>
            <a:r>
              <a:rPr lang="en-US" sz="2200" b="1" dirty="0" smtClean="0"/>
              <a:t>DNS name </a:t>
            </a:r>
            <a:r>
              <a:rPr lang="en-US" sz="2200" dirty="0" smtClean="0"/>
              <a:t>in address bar and hit enter</a:t>
            </a:r>
            <a:r>
              <a:rPr lang="en-US" sz="2200" b="1" dirty="0" smtClean="0"/>
              <a:t>. </a:t>
            </a:r>
            <a:br>
              <a:rPr lang="en-US" sz="2200" b="1" dirty="0" smtClean="0"/>
            </a:br>
            <a:r>
              <a:rPr lang="en-US" sz="2200" dirty="0" smtClean="0"/>
              <a:t>You will see the </a:t>
            </a:r>
            <a:r>
              <a:rPr lang="en-US" sz="2200" b="1" dirty="0" smtClean="0"/>
              <a:t>DNS name </a:t>
            </a:r>
            <a:r>
              <a:rPr lang="en-US" sz="2200" dirty="0" smtClean="0"/>
              <a:t>as the </a:t>
            </a:r>
            <a:r>
              <a:rPr lang="en-US" sz="2200" b="1" dirty="0" smtClean="0"/>
              <a:t>Hostname </a:t>
            </a:r>
            <a:r>
              <a:rPr lang="en-US" sz="2200" dirty="0" smtClean="0"/>
              <a:t>on the top of web page. But if you want to distinguish the request i.e. which server served the request after load balancer you need to do small change in the index.html file of each server where it will show you the server name on top of the web page</a:t>
            </a:r>
            <a:endParaRPr lang="en-US" sz="2200" dirty="0"/>
          </a:p>
        </p:txBody>
      </p:sp>
      <p:pic>
        <p:nvPicPr>
          <p:cNvPr id="4" name="Content Placeholder 3"/>
          <p:cNvPicPr>
            <a:picLocks noGrp="1" noChangeAspect="1"/>
          </p:cNvPicPr>
          <p:nvPr>
            <p:ph idx="1"/>
          </p:nvPr>
        </p:nvPicPr>
        <p:blipFill>
          <a:blip r:embed="rId2"/>
          <a:stretch>
            <a:fillRect/>
          </a:stretch>
        </p:blipFill>
        <p:spPr>
          <a:xfrm>
            <a:off x="1450730" y="1825624"/>
            <a:ext cx="9290540" cy="50323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889276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3: </a:t>
            </a:r>
            <a:r>
              <a:rPr lang="en-US" sz="2200" dirty="0" smtClean="0"/>
              <a:t>To show the server name, write server name in </a:t>
            </a:r>
            <a:r>
              <a:rPr lang="en-US" sz="2200" b="1" dirty="0" smtClean="0"/>
              <a:t>index.html file </a:t>
            </a:r>
            <a:r>
              <a:rPr lang="en-US" sz="2200" dirty="0" smtClean="0"/>
              <a:t>(</a:t>
            </a:r>
            <a:r>
              <a:rPr lang="en-US" sz="2200" dirty="0"/>
              <a:t>in </a:t>
            </a:r>
            <a:r>
              <a:rPr lang="en-US" sz="2200" b="1" dirty="0"/>
              <a:t>&lt;h3&gt; </a:t>
            </a:r>
            <a:r>
              <a:rPr lang="en-US" sz="2200" dirty="0"/>
              <a:t>tag below </a:t>
            </a:r>
            <a:r>
              <a:rPr lang="en-US" sz="2200" b="1" dirty="0"/>
              <a:t>&lt;body&gt; </a:t>
            </a:r>
            <a:r>
              <a:rPr lang="en-US" sz="2200" dirty="0" smtClean="0"/>
              <a:t>tag)as shown below for </a:t>
            </a:r>
            <a:r>
              <a:rPr lang="en-US" sz="2200" b="1" dirty="0" smtClean="0"/>
              <a:t>MyWindows2012R2-Server1 </a:t>
            </a:r>
            <a:r>
              <a:rPr lang="en-US" sz="2200" dirty="0" smtClean="0"/>
              <a:t>instance</a:t>
            </a:r>
            <a:endParaRPr lang="en-US" sz="2200" dirty="0"/>
          </a:p>
        </p:txBody>
      </p:sp>
      <p:pic>
        <p:nvPicPr>
          <p:cNvPr id="4" name="Content Placeholder 3"/>
          <p:cNvPicPr>
            <a:picLocks noGrp="1" noChangeAspect="1"/>
          </p:cNvPicPr>
          <p:nvPr>
            <p:ph idx="1"/>
          </p:nvPr>
        </p:nvPicPr>
        <p:blipFill>
          <a:blip r:embed="rId2"/>
          <a:stretch>
            <a:fillRect/>
          </a:stretch>
        </p:blipFill>
        <p:spPr>
          <a:xfrm>
            <a:off x="1339571" y="1825625"/>
            <a:ext cx="9512858" cy="5032375"/>
          </a:xfrm>
          <a:prstGeom prst="rect">
            <a:avLst/>
          </a:prstGeom>
        </p:spPr>
      </p:pic>
    </p:spTree>
    <p:extLst>
      <p:ext uri="{BB962C8B-B14F-4D97-AF65-F5344CB8AC3E}">
        <p14:creationId xmlns:p14="http://schemas.microsoft.com/office/powerpoint/2010/main" val="22852159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4: </a:t>
            </a:r>
            <a:r>
              <a:rPr lang="en-US" sz="2200" dirty="0" smtClean="0"/>
              <a:t>Now check DNS name on browser again. Few request will show server name </a:t>
            </a:r>
            <a:r>
              <a:rPr lang="en-US" sz="2200" b="1" dirty="0"/>
              <a:t>MyWindows2012R2-Server1</a:t>
            </a:r>
            <a:r>
              <a:rPr lang="en-US" sz="2200" dirty="0" smtClean="0"/>
              <a:t> on the top as shown below</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034040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5: </a:t>
            </a:r>
            <a:r>
              <a:rPr lang="en-US" sz="2200" dirty="0" smtClean="0"/>
              <a:t>Repeat</a:t>
            </a:r>
            <a:r>
              <a:rPr lang="en-US" sz="2200" b="1" dirty="0" smtClean="0"/>
              <a:t> step3 </a:t>
            </a:r>
            <a:r>
              <a:rPr lang="en-US" sz="2200" dirty="0" smtClean="0"/>
              <a:t>for</a:t>
            </a:r>
            <a:r>
              <a:rPr lang="en-US" sz="2200" b="1" dirty="0" smtClean="0"/>
              <a:t> MyWindows2012R2-Server2</a:t>
            </a:r>
            <a:endParaRPr lang="en-US" sz="2200" dirty="0"/>
          </a:p>
        </p:txBody>
      </p:sp>
      <p:pic>
        <p:nvPicPr>
          <p:cNvPr id="4" name="Content Placeholder 3"/>
          <p:cNvPicPr>
            <a:picLocks noGrp="1" noChangeAspect="1"/>
          </p:cNvPicPr>
          <p:nvPr>
            <p:ph idx="1"/>
          </p:nvPr>
        </p:nvPicPr>
        <p:blipFill>
          <a:blip r:embed="rId2"/>
          <a:stretch>
            <a:fillRect/>
          </a:stretch>
        </p:blipFill>
        <p:spPr>
          <a:xfrm>
            <a:off x="2135218" y="1825625"/>
            <a:ext cx="7921564" cy="5032375"/>
          </a:xfrm>
          <a:prstGeom prst="rect">
            <a:avLst/>
          </a:prstGeom>
        </p:spPr>
      </p:pic>
    </p:spTree>
    <p:extLst>
      <p:ext uri="{BB962C8B-B14F-4D97-AF65-F5344CB8AC3E}">
        <p14:creationId xmlns:p14="http://schemas.microsoft.com/office/powerpoint/2010/main" val="891805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6:</a:t>
            </a:r>
            <a:r>
              <a:rPr lang="en-US" sz="2200" dirty="0"/>
              <a:t>Now check DNS name on browser again. Few request will show server name </a:t>
            </a:r>
            <a:r>
              <a:rPr lang="en-US" sz="2200" b="1" dirty="0" smtClean="0"/>
              <a:t>MyWindows2012R2-Server2</a:t>
            </a:r>
            <a:r>
              <a:rPr lang="en-US" sz="2200" dirty="0" smtClean="0"/>
              <a:t> </a:t>
            </a:r>
            <a:r>
              <a:rPr lang="en-US" sz="2200" dirty="0"/>
              <a:t>on the top as shown </a:t>
            </a:r>
            <a:r>
              <a:rPr lang="en-US" sz="2200" dirty="0" smtClean="0"/>
              <a:t>below. So after every refresh on browser you will see the request either will go to </a:t>
            </a:r>
            <a:r>
              <a:rPr lang="en-US" sz="2200" b="1" dirty="0" smtClean="0"/>
              <a:t>MyWindows2012R2-Server1 or MyWindows2012R2-Server2 </a:t>
            </a:r>
            <a:r>
              <a:rPr lang="en-US" sz="2200" dirty="0" smtClean="0"/>
              <a:t>due to functioning of load balancer</a:t>
            </a:r>
            <a:endParaRPr lang="en-US" sz="2200" dirty="0"/>
          </a:p>
        </p:txBody>
      </p:sp>
      <p:pic>
        <p:nvPicPr>
          <p:cNvPr id="4" name="Content Placeholder 3"/>
          <p:cNvPicPr>
            <a:picLocks noGrp="1" noChangeAspect="1"/>
          </p:cNvPicPr>
          <p:nvPr>
            <p:ph idx="1"/>
          </p:nvPr>
        </p:nvPicPr>
        <p:blipFill>
          <a:blip r:embed="rId2"/>
          <a:stretch>
            <a:fillRect/>
          </a:stretch>
        </p:blipFill>
        <p:spPr>
          <a:xfrm>
            <a:off x="1450731" y="1825625"/>
            <a:ext cx="9290538" cy="50323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70813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3: </a:t>
            </a:r>
            <a:r>
              <a:rPr lang="en-US" sz="2200" dirty="0" smtClean="0"/>
              <a:t>Select instance type </a:t>
            </a:r>
            <a:r>
              <a:rPr lang="en-US" sz="2200" b="1" dirty="0" smtClean="0"/>
              <a:t>t2.micro</a:t>
            </a:r>
            <a:r>
              <a:rPr lang="en-US" sz="2200" dirty="0" smtClean="0"/>
              <a:t> and click on </a:t>
            </a:r>
            <a:r>
              <a:rPr lang="en-US" sz="2200" b="1" dirty="0" smtClean="0"/>
              <a:t>Create new key pair </a:t>
            </a:r>
            <a:r>
              <a:rPr lang="en-US" sz="2200" dirty="0" smtClean="0"/>
              <a:t>in </a:t>
            </a:r>
            <a:r>
              <a:rPr lang="en-US" sz="2200" b="1" dirty="0" smtClean="0"/>
              <a:t>Key pair(login) </a:t>
            </a:r>
            <a:r>
              <a:rPr lang="en-US" sz="2200" dirty="0" smtClean="0"/>
              <a:t>section (you can use existing key pair if you have it already)</a:t>
            </a:r>
            <a:endParaRPr lang="en-US" sz="2200" dirty="0"/>
          </a:p>
        </p:txBody>
      </p:sp>
      <p:pic>
        <p:nvPicPr>
          <p:cNvPr id="5" name="Content Placeholder 4"/>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16995478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sz="4400" dirty="0" smtClean="0">
                <a:solidFill>
                  <a:schemeClr val="accent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THANK YOU !</a:t>
            </a:r>
            <a:endParaRPr lang="en-US" sz="4400" dirty="0">
              <a:solidFill>
                <a:schemeClr val="accent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3323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4: </a:t>
            </a:r>
            <a:r>
              <a:rPr lang="en-US" sz="2200" dirty="0" smtClean="0"/>
              <a:t>Give meaningful name to key pair like - </a:t>
            </a:r>
            <a:r>
              <a:rPr lang="en-US" sz="2200" b="1" dirty="0" err="1" smtClean="0"/>
              <a:t>MyKeyPairForWindowsMachine</a:t>
            </a:r>
            <a:r>
              <a:rPr lang="en-US" sz="2200" dirty="0" smtClean="0"/>
              <a:t>,</a:t>
            </a:r>
            <a:r>
              <a:rPr lang="en-US" sz="2200" b="1" dirty="0" smtClean="0"/>
              <a:t> </a:t>
            </a:r>
            <a:r>
              <a:rPr lang="en-US" sz="2200" dirty="0" smtClean="0"/>
              <a:t>keep file format to </a:t>
            </a:r>
            <a:r>
              <a:rPr lang="en-US" sz="2200" b="1" dirty="0" smtClean="0"/>
              <a:t>.</a:t>
            </a:r>
            <a:r>
              <a:rPr lang="en-US" sz="2200" b="1" dirty="0" err="1" smtClean="0"/>
              <a:t>pem</a:t>
            </a:r>
            <a:r>
              <a:rPr lang="en-US" sz="2200" b="1" dirty="0"/>
              <a:t> </a:t>
            </a:r>
            <a:r>
              <a:rPr lang="en-US" sz="2200" dirty="0" smtClean="0"/>
              <a:t>and click on </a:t>
            </a:r>
            <a:r>
              <a:rPr lang="en-US" sz="2200" b="1" dirty="0" smtClean="0"/>
              <a:t>Create key pair </a:t>
            </a:r>
            <a:r>
              <a:rPr lang="en-US" sz="2200" dirty="0" smtClean="0"/>
              <a:t>button. Once the key pair downloaded, open the file using notepad. This will be a private key (screenshot shown on the right below)</a:t>
            </a:r>
            <a:endParaRPr lang="en-US" sz="2200" dirty="0"/>
          </a:p>
        </p:txBody>
      </p:sp>
      <p:pic>
        <p:nvPicPr>
          <p:cNvPr id="6" name="Content Placeholder 5"/>
          <p:cNvPicPr>
            <a:picLocks noGrp="1" noChangeAspect="1"/>
          </p:cNvPicPr>
          <p:nvPr>
            <p:ph idx="1"/>
          </p:nvPr>
        </p:nvPicPr>
        <p:blipFill>
          <a:blip r:embed="rId2"/>
          <a:stretch>
            <a:fillRect/>
          </a:stretch>
        </p:blipFill>
        <p:spPr>
          <a:xfrm>
            <a:off x="986738" y="1809900"/>
            <a:ext cx="4781550" cy="4086225"/>
          </a:xfrm>
          <a:prstGeom prst="rect">
            <a:avLst/>
          </a:prstGeom>
        </p:spPr>
      </p:pic>
      <p:pic>
        <p:nvPicPr>
          <p:cNvPr id="7" name="Content Placeholder 4"/>
          <p:cNvPicPr>
            <a:picLocks noChangeAspect="1"/>
          </p:cNvPicPr>
          <p:nvPr/>
        </p:nvPicPr>
        <p:blipFill>
          <a:blip r:embed="rId3"/>
          <a:stretch>
            <a:fillRect/>
          </a:stretch>
        </p:blipFill>
        <p:spPr>
          <a:xfrm>
            <a:off x="6096000" y="1809900"/>
            <a:ext cx="5592468" cy="3883198"/>
          </a:xfrm>
          <a:prstGeom prst="rect">
            <a:avLst/>
          </a:prstGeom>
        </p:spPr>
      </p:pic>
    </p:spTree>
    <p:extLst>
      <p:ext uri="{BB962C8B-B14F-4D97-AF65-F5344CB8AC3E}">
        <p14:creationId xmlns:p14="http://schemas.microsoft.com/office/powerpoint/2010/main" val="3937967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a:t>
            </a:r>
            <a:r>
              <a:rPr lang="en-US" sz="2200" b="1" smtClean="0"/>
              <a:t>5</a:t>
            </a:r>
            <a:r>
              <a:rPr lang="en-US" sz="2200" smtClean="0"/>
              <a:t>:</a:t>
            </a:r>
            <a:endParaRPr lang="en-US" sz="2200" dirty="0"/>
          </a:p>
        </p:txBody>
      </p:sp>
      <p:pic>
        <p:nvPicPr>
          <p:cNvPr id="5" name="Content Placeholder 4"/>
          <p:cNvPicPr>
            <a:picLocks noGrp="1" noChangeAspect="1"/>
          </p:cNvPicPr>
          <p:nvPr>
            <p:ph idx="1"/>
          </p:nvPr>
        </p:nvPicPr>
        <p:blipFill>
          <a:blip r:embed="rId2"/>
          <a:stretch>
            <a:fillRect/>
          </a:stretch>
        </p:blipFill>
        <p:spPr>
          <a:xfrm>
            <a:off x="2964532" y="1825625"/>
            <a:ext cx="6262935" cy="4351338"/>
          </a:xfrm>
          <a:prstGeom prst="rect">
            <a:avLst/>
          </a:prstGeom>
        </p:spPr>
      </p:pic>
    </p:spTree>
    <p:extLst>
      <p:ext uri="{BB962C8B-B14F-4D97-AF65-F5344CB8AC3E}">
        <p14:creationId xmlns:p14="http://schemas.microsoft.com/office/powerpoint/2010/main" val="13580370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12954</TotalTime>
  <Words>1578</Words>
  <Application>Microsoft Office PowerPoint</Application>
  <PresentationFormat>Widescreen</PresentationFormat>
  <Paragraphs>97</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Calibri Light</vt:lpstr>
      <vt:lpstr>Gotham Rounded SSm A</vt:lpstr>
      <vt:lpstr>Microsoft Sans Serif</vt:lpstr>
      <vt:lpstr>Office Theme</vt:lpstr>
      <vt:lpstr>Setting up a website on Cloud  Course - AWS SysOps Administrator  </vt:lpstr>
      <vt:lpstr>DESCRIPTION</vt:lpstr>
      <vt:lpstr>MAJOR STEPS</vt:lpstr>
      <vt:lpstr>PowerPoint Presentation</vt:lpstr>
      <vt:lpstr>Step 1: Go o EC2 service after login to AWS console and click on Launch instance button</vt:lpstr>
      <vt:lpstr>Step 2: Give instance name like MyWindows2012R2Machine. Select Widows in AMI section and then select AMI Microsoft Windows Server 2012 R2 Base. Keep Number of instances to 1 in Summary section </vt:lpstr>
      <vt:lpstr>Step 3: Select instance type t2.micro and click on Create new key pair in Key pair(login) section (you can use existing key pair if you have it already)</vt:lpstr>
      <vt:lpstr>Step 4: Give meaningful name to key pair like - MyKeyPairForWindowsMachine, keep file format to .pem and click on Create key pair button. Once the key pair downloaded, open the file using notepad. This will be a private key (screenshot shown on the right below)</vt:lpstr>
      <vt:lpstr>Step 5:</vt:lpstr>
      <vt:lpstr>Step 6: Keep the default settings in Configure storage. Here you can add/modify volumes if you want. Click on Launch Instance button on the right</vt:lpstr>
      <vt:lpstr>Step 7: Go to EC2 instances and wait until the instance state is Running. If you click on the instance you will see all the details below</vt:lpstr>
      <vt:lpstr>Step 8: Now to connect to this machine click on Actions &gt; Security &gt; Get Windows password as shown below</vt:lpstr>
      <vt:lpstr>Step 9: Now to connect to this machine click on Actions &gt; Security &gt; Get Windows password as shown below</vt:lpstr>
      <vt:lpstr>Step 10: You can see the private key in Private key  content section after selecting the file. Now click on Decrypt password button</vt:lpstr>
      <vt:lpstr>Step 11:  You can see the decrypted password below. Copy the password, keep it at secured place and go back to EC2 instances.</vt:lpstr>
      <vt:lpstr>Step 12: Now copy the public IP for the new instance as shown below, keep it in some file and click on Connect button</vt:lpstr>
      <vt:lpstr>Step 13: Click on RDP client tab, select option connect using RDP client and download RDP by clicking Download remote desktop file. Click and open the downloaded file so RDP program will start where you can provide credentials for login</vt:lpstr>
      <vt:lpstr>Step 13: Enter the password which is extracted from Step 11 to login to EC2 instance</vt:lpstr>
      <vt:lpstr>Step 14: After entering the credentials you will be able to see the desktop for the windows instance</vt:lpstr>
      <vt:lpstr>PowerPoint Presentation</vt:lpstr>
      <vt:lpstr>Step 1: Click on Server Manager icon next to windows icon in the below taskbar</vt:lpstr>
      <vt:lpstr>Step 2: Click on Add roles and features option</vt:lpstr>
      <vt:lpstr>Step 3: Click on Next button</vt:lpstr>
      <vt:lpstr>Step 4: Click on Role-based or feature-based installation and then Next button</vt:lpstr>
      <vt:lpstr>Step 5: Select a server from the server pool as shown below and click on Next</vt:lpstr>
      <vt:lpstr>Step 6: select server role as Web Server(IIS)</vt:lpstr>
      <vt:lpstr>Step 7: Click on Add Features in Add Roles and Features Wizard</vt:lpstr>
      <vt:lpstr>Step 8: Once Web Server(IIS) is selected, click on Next button</vt:lpstr>
      <vt:lpstr>Step 9: Click on Next button in Features</vt:lpstr>
      <vt:lpstr>Step 10: Click on Next in Web Server Role (IIS)</vt:lpstr>
      <vt:lpstr>Step 11: Click on Next in Role Services </vt:lpstr>
      <vt:lpstr>Step 11: Click on install button in Confirmation</vt:lpstr>
      <vt:lpstr>Step 12: Click on Close button once you see Installation succeeded</vt:lpstr>
      <vt:lpstr>Step 13: Copy Public IP of instance and open IP in the address bar of new browser</vt:lpstr>
      <vt:lpstr>Step 14: You can see the IIS server default page opened in the browser as shown below. So here we are sure that IIS server is running on the machine</vt:lpstr>
      <vt:lpstr>PowerPoint Presentation</vt:lpstr>
      <vt:lpstr>Step 1: In the new windows instance go to location C:\inetpub\wwwroot and create new file index.html here</vt:lpstr>
      <vt:lpstr>Step 2: Open index.html file and add following content. This is a simple web page which counts the number of characters entered by user in the textfield</vt:lpstr>
      <vt:lpstr>Step 3: Check the IP address again from localhost (your machine) browser. </vt:lpstr>
      <vt:lpstr>PowerPoint Presentation</vt:lpstr>
      <vt:lpstr>Step 1: To create an image first go to EC2 &gt; instances.  Click on Actions &gt; Image and templates &gt; create image</vt:lpstr>
      <vt:lpstr>Step 2: Give Image name e.g. MyWindows2012R2Image, Description, keep other default settings and click on Create Image</vt:lpstr>
      <vt:lpstr>Step 3: Click on Images &gt; AMI on the left menu under EC2, select the image created from the list on the right hand side, you can see the image details below</vt:lpstr>
      <vt:lpstr>PowerPoint Presentation</vt:lpstr>
      <vt:lpstr>Step 1: Now create 2 new instances from the AMI created from the above steps. Go to EC2 &gt; instances &gt; Launch an instance. Give server name e.g. MyWindows2012R2-Server. Click on My AMIs tab, select option Owned by me and select the image MyWindows2012R2Image you have created in above steps as shown below</vt:lpstr>
      <vt:lpstr>Step 2: Select instance type e.g. t2.micro and Key pair which is downloaded before (here you can create new Key pair if required)</vt:lpstr>
      <vt:lpstr>Step 3: Select Create security group and following 2 options below-  1. Allow RDP traffic from 2. Allow HTTP traffic from the internet  Now click on Launch Instance</vt:lpstr>
      <vt:lpstr>Step 4: You can see 2 new instances running in EC2 &gt; instances as shown below</vt:lpstr>
      <vt:lpstr>Step 5: Rename the instance names by clicking edit icon as shown below  e.g. MyWindows2012R2-server1, MyWindows2012R2-server2</vt:lpstr>
      <vt:lpstr>Step 6: Select MyWindows2012R2-server1. Copy Public IP, open new browser, put this IP address in address bar and hit enter.</vt:lpstr>
      <vt:lpstr>Step 7: You can verify your web application is running on MyWindows2012R2-server1 by checking hostname shown on the top of web page</vt:lpstr>
      <vt:lpstr>Step 8: Select MyWindows2012R2-server2. Copy Public IP, open new browser, put this IP address in address bar and hit enter.</vt:lpstr>
      <vt:lpstr>Step 9:You can verify your web application is running on MyWindows2012R2-server2 by checking hostname shown on the top of web page</vt:lpstr>
      <vt:lpstr>PowerPoint Presentation</vt:lpstr>
      <vt:lpstr>Step 1: Go to Load balancer from EC2 service left menu, select Classic Load Balancer and click on create</vt:lpstr>
      <vt:lpstr>Step 2: Give name to load balancer e.g. MyApplicationLB, select your VPC (or default) in Create LB inside and select Enable advanced VPC configuration.  Now in the below part you will see the Available subnets of selected VPC and you need to select at least 2 subnets where the load balancer will be created</vt:lpstr>
      <vt:lpstr>Step 3: Select option Create a new security group (you can select existing if you require). Give Security group name e.g. MyApplicationSG. Keep Custom TCP entry for port 80 below and click on Configure Security Settings button below</vt:lpstr>
      <vt:lpstr>Step 4: Click on Configure Health Check button</vt:lpstr>
      <vt:lpstr>Step 5: Keep the default settings (you can customize if you want) and click on Add EC2 instance button</vt:lpstr>
      <vt:lpstr>Step 6: Now select EC2 instances for load balancer and select below settings 1. Enable Cross-Zone Load Balancing 2. Enable Connection Draining</vt:lpstr>
      <vt:lpstr>Step 7:  Add Tags if you want and click on Review and Create button</vt:lpstr>
      <vt:lpstr>Step 8: Click on Create button in Review screen</vt:lpstr>
      <vt:lpstr>PowerPoint Presentation</vt:lpstr>
      <vt:lpstr>Step 1: Go to EC Load balancers list and copy DNS name of the new Load balancer created </vt:lpstr>
      <vt:lpstr>Step 2: Open new browser, put DNS name in address bar and hit enter.  You will see the DNS name as the Hostname on the top of web page. But if you want to distinguish the request i.e. which server served the request after load balancer you need to do small change in the index.html file of each server where it will show you the server name on top of the web page</vt:lpstr>
      <vt:lpstr>Step 3: To show the server name, write server name in index.html file (in &lt;h3&gt; tag below &lt;body&gt; tag)as shown below for MyWindows2012R2-Server1 instance</vt:lpstr>
      <vt:lpstr>Step 4: Now check DNS name on browser again. Few request will show server name MyWindows2012R2-Server1 on the top as shown below</vt:lpstr>
      <vt:lpstr>Step 5: Repeat step3 for MyWindows2012R2-Server2</vt:lpstr>
      <vt:lpstr>Step 6:Now check DNS name on browser again. Few request will show server name MyWindows2012R2-Server2 on the top as shown below. So after every refresh on browser you will see the request either will go to MyWindows2012R2-Server1 or MyWindows2012R2-Server2 due to functioning of load balancer</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a website on Cloud  Course - AWS SysOps Administrator</dc:title>
  <dc:creator>Nilesh Shardul</dc:creator>
  <cp:lastModifiedBy>Nilesh Shardul</cp:lastModifiedBy>
  <cp:revision>161</cp:revision>
  <dcterms:created xsi:type="dcterms:W3CDTF">2023-02-08T05:48:18Z</dcterms:created>
  <dcterms:modified xsi:type="dcterms:W3CDTF">2023-04-02T10:42:58Z</dcterms:modified>
</cp:coreProperties>
</file>